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44" r:id="rId3"/>
    <p:sldMasterId id="2147483756" r:id="rId4"/>
    <p:sldMasterId id="2147483780" r:id="rId5"/>
    <p:sldMasterId id="2147483792" r:id="rId6"/>
    <p:sldMasterId id="2147483804" r:id="rId7"/>
  </p:sldMasterIdLst>
  <p:sldIdLst>
    <p:sldId id="256" r:id="rId8"/>
    <p:sldId id="257" r:id="rId9"/>
    <p:sldId id="258" r:id="rId10"/>
    <p:sldId id="259" r:id="rId11"/>
    <p:sldId id="260" r:id="rId12"/>
    <p:sldId id="264" r:id="rId13"/>
    <p:sldId id="261" r:id="rId14"/>
    <p:sldId id="265" r:id="rId15"/>
    <p:sldId id="262" r:id="rId16"/>
    <p:sldId id="266" r:id="rId17"/>
    <p:sldId id="263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670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468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239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365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14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372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044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412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321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773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942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4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EDA0A3-F79F-4322-831B-989FE5BC0F50}" type="datetimeFigureOut">
              <a:rPr lang="es-MX" smtClean="0"/>
              <a:t>14/11/2010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31BA8E-D009-4BD8-946B-EFE927CD7403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8.xml"/><Relationship Id="rId1" Type="http://schemas.openxmlformats.org/officeDocument/2006/relationships/video" Target="file:///C:\Users\REYNOLDS\Documents\CICLO%20ESCOLAR%202009%20-%202010\2010\Presentaciones\Embebidos\emetalico.sw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C:\Users\REYNOLDS\Documents\CICLO%20ESCOLAR%202009%20-%202010\2010\Presentaciones\Embebidos\eionico.sw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7.xml"/><Relationship Id="rId1" Type="http://schemas.openxmlformats.org/officeDocument/2006/relationships/video" Target="file:///C:\Users\REYNOLDS\Documents\CICLO%20ESCOLAR%202009%20-%202010\2010\Presentaciones\Embebidos\ecovalente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</a:rPr>
              <a:t>Enlaces Químicos</a:t>
            </a:r>
            <a:endParaRPr lang="es-MX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34076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Todas </a:t>
            </a:r>
            <a:r>
              <a:rPr lang="es-MX" sz="2000" dirty="0"/>
              <a:t>las sustancias que encontramos en la naturaleza están formadas por átomos unidos. Las intensas fuerzas que mantienen unidos los átomos en las distintas sustancias se denominan </a:t>
            </a:r>
            <a:r>
              <a:rPr lang="es-MX" sz="2000" b="1" dirty="0">
                <a:solidFill>
                  <a:srgbClr val="FFFF00"/>
                </a:solidFill>
              </a:rPr>
              <a:t>enlaces químicos</a:t>
            </a:r>
            <a:r>
              <a:rPr lang="es-MX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263691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FF00"/>
                </a:solidFill>
              </a:rPr>
              <a:t>¿Por qué se unen los átomos?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Los átomos se unen porque, al estar unidos, adquieren una situación más estable que cuando estaban separados.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397893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Esta situación de mayor estabilidad suele darse cuando el número de electrones que poseen los átomos en su </a:t>
            </a:r>
            <a:r>
              <a:rPr lang="es-MX" b="1" u="sng" dirty="0">
                <a:solidFill>
                  <a:srgbClr val="FFFF00"/>
                </a:solidFill>
              </a:rPr>
              <a:t>último nivel es igual a ocho, </a:t>
            </a:r>
            <a:r>
              <a:rPr lang="es-MX" dirty="0"/>
              <a:t>estructura que coincide con la de los gases nobles.</a:t>
            </a:r>
            <a:br>
              <a:rPr lang="es-MX" dirty="0"/>
            </a:br>
            <a:endParaRPr lang="es-MX" dirty="0"/>
          </a:p>
        </p:txBody>
      </p:sp>
      <p:pic>
        <p:nvPicPr>
          <p:cNvPr id="3" name="01- hidden woo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etalico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404664"/>
            <a:ext cx="78488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0000"/>
                </a:solidFill>
              </a:rPr>
              <a:t>ACTIVIDADES WORD</a:t>
            </a:r>
            <a:endParaRPr lang="es-MX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757115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rebuchet MS" pitchFamily="34" charset="0"/>
              </a:rPr>
              <a:t>Esta configuración electrónica es extremadamente estable y a ella deben su poca reactividad.</a:t>
            </a:r>
            <a:br>
              <a:rPr lang="es-MX" sz="2000" dirty="0">
                <a:latin typeface="Trebuchet MS" pitchFamily="34" charset="0"/>
              </a:rPr>
            </a:br>
            <a:r>
              <a:rPr lang="es-MX" sz="2000" dirty="0">
                <a:latin typeface="Trebuchet MS" pitchFamily="34" charset="0"/>
              </a:rPr>
              <a:t>Podemos explicar la unión de los átomos para formar enlaces porque con ella consiguen que </a:t>
            </a:r>
            <a:r>
              <a:rPr lang="es-MX" sz="2000" b="1" dirty="0">
                <a:solidFill>
                  <a:srgbClr val="FFFF00"/>
                </a:solidFill>
                <a:latin typeface="Trebuchet MS" pitchFamily="34" charset="0"/>
              </a:rPr>
              <a:t>su último nivel tenga 8 electrones</a:t>
            </a:r>
            <a:r>
              <a:rPr lang="es-MX" sz="2000" dirty="0">
                <a:latin typeface="Trebuchet MS" pitchFamily="34" charset="0"/>
              </a:rPr>
              <a:t>, la misma </a:t>
            </a:r>
            <a:r>
              <a:rPr lang="es-MX" sz="2400" dirty="0">
                <a:latin typeface="Trebuchet MS" pitchFamily="34" charset="0"/>
              </a:rPr>
              <a:t>configuración</a:t>
            </a:r>
            <a:r>
              <a:rPr lang="es-MX" sz="2000" dirty="0">
                <a:latin typeface="Trebuchet MS" pitchFamily="34" charset="0"/>
              </a:rPr>
              <a:t> electrónica que los átomos de los gases nobles. Este principio recibe el nombre de </a:t>
            </a:r>
            <a:r>
              <a:rPr lang="es-MX" sz="2000" b="1" dirty="0">
                <a:solidFill>
                  <a:srgbClr val="FFFF00"/>
                </a:solidFill>
                <a:latin typeface="Trebuchet MS" pitchFamily="34" charset="0"/>
              </a:rPr>
              <a:t>regla del octeto</a:t>
            </a:r>
            <a:r>
              <a:rPr lang="es-MX" sz="2000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s-MX" sz="2000" dirty="0">
                <a:latin typeface="Trebuchet MS" pitchFamily="34" charset="0"/>
              </a:rPr>
              <a:t>y aunque no es general para todos los átomos, es útil en muchos casos.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80941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Trebuchet MS" pitchFamily="34" charset="0"/>
              </a:rPr>
              <a:t>Los </a:t>
            </a:r>
            <a:r>
              <a:rPr lang="es-MX" sz="2000" b="1" dirty="0" smtClean="0">
                <a:solidFill>
                  <a:srgbClr val="FFFF00"/>
                </a:solidFill>
                <a:latin typeface="Trebuchet MS" pitchFamily="34" charset="0"/>
              </a:rPr>
              <a:t>gases nobles </a:t>
            </a:r>
            <a:r>
              <a:rPr lang="es-MX" sz="2000" dirty="0" smtClean="0">
                <a:latin typeface="Trebuchet MS" pitchFamily="34" charset="0"/>
              </a:rPr>
              <a:t>tienen muy poca tendencia a formar compuestos y suelen encontrarse en la naturaleza como átomos aislados. Sus átomos, a excepción del helio, tienen 8 electrones en su último nivel.</a:t>
            </a:r>
            <a:endParaRPr lang="es-MX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702563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  <a:latin typeface="Trebuchet MS" pitchFamily="34" charset="0"/>
              </a:rPr>
              <a:t>Distintos tipos de </a:t>
            </a:r>
            <a:r>
              <a:rPr lang="es-MX" sz="3200" b="1" dirty="0" smtClean="0">
                <a:solidFill>
                  <a:srgbClr val="FFFF00"/>
                </a:solidFill>
                <a:latin typeface="Trebuchet MS" pitchFamily="34" charset="0"/>
              </a:rPr>
              <a:t>enlaces</a:t>
            </a:r>
          </a:p>
          <a:p>
            <a:pPr algn="ctr"/>
            <a:endParaRPr lang="es-MX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s-MX" sz="2000" dirty="0">
                <a:latin typeface="Trebuchet MS" pitchFamily="34" charset="0"/>
              </a:rPr>
              <a:t/>
            </a:r>
            <a:br>
              <a:rPr lang="es-MX" sz="2000" dirty="0">
                <a:latin typeface="Trebuchet MS" pitchFamily="34" charset="0"/>
              </a:rPr>
            </a:br>
            <a:r>
              <a:rPr lang="es-MX" sz="2000" dirty="0">
                <a:latin typeface="Trebuchet MS" pitchFamily="34" charset="0"/>
              </a:rPr>
              <a:t>Las </a:t>
            </a:r>
            <a:r>
              <a:rPr lang="es-MX" sz="2000" b="1" i="1" dirty="0">
                <a:solidFill>
                  <a:schemeClr val="bg1"/>
                </a:solidFill>
                <a:latin typeface="Trebuchet MS" pitchFamily="34" charset="0"/>
              </a:rPr>
              <a:t>propiedades de las sustancias dependen</a:t>
            </a:r>
            <a:r>
              <a:rPr lang="es-MX" sz="2000" b="1" i="1" dirty="0">
                <a:latin typeface="Trebuchet MS" pitchFamily="34" charset="0"/>
              </a:rPr>
              <a:t> </a:t>
            </a:r>
            <a:r>
              <a:rPr lang="es-MX" sz="2000" i="1" dirty="0">
                <a:latin typeface="Trebuchet MS" pitchFamily="34" charset="0"/>
              </a:rPr>
              <a:t>en gran medida de la naturaleza de </a:t>
            </a:r>
            <a:r>
              <a:rPr lang="es-MX" sz="2000" b="1" i="1" dirty="0">
                <a:solidFill>
                  <a:schemeClr val="bg1"/>
                </a:solidFill>
                <a:latin typeface="Trebuchet MS" pitchFamily="34" charset="0"/>
              </a:rPr>
              <a:t>los enlaces</a:t>
            </a:r>
            <a:r>
              <a:rPr lang="es-MX" sz="2000" b="1" dirty="0">
                <a:solidFill>
                  <a:schemeClr val="bg1"/>
                </a:solidFill>
                <a:latin typeface="Trebuchet MS" pitchFamily="34" charset="0"/>
              </a:rPr>
              <a:t> que unen sus átomos</a:t>
            </a:r>
            <a:r>
              <a:rPr lang="es-MX" sz="2000" dirty="0" smtClean="0">
                <a:latin typeface="Trebuchet MS" pitchFamily="34" charset="0"/>
              </a:rPr>
              <a:t>.</a:t>
            </a:r>
          </a:p>
          <a:p>
            <a:pPr algn="ctr"/>
            <a:r>
              <a:rPr lang="es-MX" sz="2000" dirty="0">
                <a:latin typeface="Trebuchet MS" pitchFamily="34" charset="0"/>
              </a:rPr>
              <a:t/>
            </a:r>
            <a:br>
              <a:rPr lang="es-MX" sz="2000" dirty="0">
                <a:latin typeface="Trebuchet MS" pitchFamily="34" charset="0"/>
              </a:rPr>
            </a:br>
            <a:r>
              <a:rPr lang="es-MX" sz="2000" dirty="0">
                <a:latin typeface="Trebuchet MS" pitchFamily="34" charset="0"/>
              </a:rPr>
              <a:t>Existen </a:t>
            </a:r>
            <a:r>
              <a:rPr lang="es-MX" sz="2000" b="1" dirty="0">
                <a:solidFill>
                  <a:schemeClr val="bg1"/>
                </a:solidFill>
                <a:latin typeface="Trebuchet MS" pitchFamily="34" charset="0"/>
              </a:rPr>
              <a:t>tres tipos principales de enlaces químicos</a:t>
            </a:r>
            <a:r>
              <a:rPr lang="es-MX" sz="2000" dirty="0">
                <a:latin typeface="Trebuchet MS" pitchFamily="34" charset="0"/>
              </a:rPr>
              <a:t>: </a:t>
            </a:r>
            <a:r>
              <a:rPr lang="es-MX" sz="2000" b="1" dirty="0">
                <a:solidFill>
                  <a:srgbClr val="FF0000"/>
                </a:solidFill>
                <a:latin typeface="Trebuchet MS" pitchFamily="34" charset="0"/>
              </a:rPr>
              <a:t>enlace iónico</a:t>
            </a:r>
            <a:r>
              <a:rPr lang="es-MX" sz="2000" dirty="0">
                <a:latin typeface="Trebuchet MS" pitchFamily="34" charset="0"/>
              </a:rPr>
              <a:t>, </a:t>
            </a:r>
            <a:r>
              <a:rPr lang="es-MX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enlace covalente </a:t>
            </a:r>
            <a:r>
              <a:rPr lang="es-MX" sz="2000" dirty="0">
                <a:latin typeface="Trebuchet MS" pitchFamily="34" charset="0"/>
              </a:rPr>
              <a:t>y </a:t>
            </a:r>
            <a:r>
              <a:rPr lang="es-MX" sz="2000" b="1" dirty="0">
                <a:solidFill>
                  <a:srgbClr val="00B050"/>
                </a:solidFill>
                <a:latin typeface="Trebuchet MS" pitchFamily="34" charset="0"/>
              </a:rPr>
              <a:t>enlace metálico</a:t>
            </a:r>
            <a:r>
              <a:rPr lang="es-MX" sz="2000" dirty="0" smtClean="0">
                <a:latin typeface="Trebuchet MS" pitchFamily="34" charset="0"/>
              </a:rPr>
              <a:t>.</a:t>
            </a:r>
          </a:p>
          <a:p>
            <a:pPr algn="ctr"/>
            <a:endParaRPr lang="es-MX" sz="2000" dirty="0">
              <a:latin typeface="Trebuchet MS" pitchFamily="34" charset="0"/>
            </a:endParaRPr>
          </a:p>
          <a:p>
            <a:pPr algn="ctr"/>
            <a:r>
              <a:rPr lang="es-MX" sz="2000" dirty="0" smtClean="0">
                <a:latin typeface="Trebuchet MS" pitchFamily="34" charset="0"/>
              </a:rPr>
              <a:t> </a:t>
            </a:r>
            <a:r>
              <a:rPr lang="es-MX" sz="2000" dirty="0">
                <a:latin typeface="Trebuchet MS" pitchFamily="34" charset="0"/>
              </a:rPr>
              <a:t>Estos enlaces, al condicionar las propiedades de las sustancias que los presentan, permiten clasificarlas en: iónicas, covalentes y metálicas o metales.</a:t>
            </a:r>
          </a:p>
        </p:txBody>
      </p:sp>
    </p:spTree>
    <p:extLst>
      <p:ext uri="{BB962C8B-B14F-4D97-AF65-F5344CB8AC3E}">
        <p14:creationId xmlns:p14="http://schemas.microsoft.com/office/powerpoint/2010/main" val="25148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75" y="188640"/>
            <a:ext cx="7152441" cy="147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7" y="1628800"/>
            <a:ext cx="255235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799"/>
            <a:ext cx="4181116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3130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6" y="2996952"/>
            <a:ext cx="1760263" cy="51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52" y="2965488"/>
            <a:ext cx="1790723" cy="54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86" y="2965488"/>
            <a:ext cx="1908031" cy="5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2088232" cy="52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7" y="3513296"/>
            <a:ext cx="1760262" cy="237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51" y="3513296"/>
            <a:ext cx="1790723" cy="237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13296"/>
            <a:ext cx="1872209" cy="237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1971"/>
            <a:ext cx="2083580" cy="236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4462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Enlace iónico</a:t>
            </a:r>
          </a:p>
          <a:p>
            <a:endParaRPr lang="es-MX" sz="2000" dirty="0"/>
          </a:p>
          <a:p>
            <a:r>
              <a:rPr lang="es-MX" sz="2400" dirty="0">
                <a:latin typeface="Trebuchet MS" pitchFamily="34" charset="0"/>
              </a:rPr>
              <a:t>Este enlace se produce cuando </a:t>
            </a:r>
            <a:r>
              <a:rPr lang="es-MX" sz="2400" b="1" dirty="0">
                <a:solidFill>
                  <a:srgbClr val="00B0F0"/>
                </a:solidFill>
                <a:latin typeface="Trebuchet MS" pitchFamily="34" charset="0"/>
              </a:rPr>
              <a:t>átomos de elementos metálicos </a:t>
            </a:r>
            <a:r>
              <a:rPr lang="es-MX" sz="2400" dirty="0">
                <a:latin typeface="Trebuchet MS" pitchFamily="34" charset="0"/>
              </a:rPr>
              <a:t>(especialmente los situados más a la izquierda en la tabla periódica -períodos 1, 2 y 3) </a:t>
            </a:r>
            <a:r>
              <a:rPr lang="es-MX" sz="2400" b="1" dirty="0">
                <a:solidFill>
                  <a:srgbClr val="00B0F0"/>
                </a:solidFill>
                <a:latin typeface="Trebuchet MS" pitchFamily="34" charset="0"/>
              </a:rPr>
              <a:t>se encuentran con átomos no metálicos</a:t>
            </a:r>
            <a:r>
              <a:rPr lang="es-MX" sz="2400" dirty="0">
                <a:latin typeface="Trebuchet MS" pitchFamily="34" charset="0"/>
              </a:rPr>
              <a:t> (los elementos situados a la derecha en la tabla periódica -especialmente los períodos 16 y 17).</a:t>
            </a:r>
          </a:p>
          <a:p>
            <a:r>
              <a:rPr lang="es-MX" sz="2400" dirty="0">
                <a:latin typeface="Trebuchet MS" pitchFamily="34" charset="0"/>
              </a:rPr>
              <a:t>En este caso </a:t>
            </a:r>
            <a:r>
              <a:rPr lang="es-MX" sz="2400" b="1" dirty="0">
                <a:solidFill>
                  <a:srgbClr val="00B050"/>
                </a:solidFill>
                <a:latin typeface="Trebuchet MS" pitchFamily="34" charset="0"/>
              </a:rPr>
              <a:t>los átomos del metal ceden electrones a los átomos del no metal</a:t>
            </a:r>
            <a:r>
              <a:rPr lang="es-MX" sz="2400" dirty="0">
                <a:latin typeface="Trebuchet MS" pitchFamily="34" charset="0"/>
              </a:rPr>
              <a:t>, </a:t>
            </a:r>
            <a:r>
              <a:rPr lang="es-MX" sz="2400" b="1" dirty="0">
                <a:solidFill>
                  <a:srgbClr val="0070C0"/>
                </a:solidFill>
                <a:latin typeface="Trebuchet MS" pitchFamily="34" charset="0"/>
              </a:rPr>
              <a:t>transformándose en iones positivos y negativos</a:t>
            </a:r>
            <a:r>
              <a:rPr lang="es-MX" sz="2400" dirty="0">
                <a:latin typeface="Trebuchet MS" pitchFamily="34" charset="0"/>
              </a:rPr>
              <a:t>, respectivamente. Al formarse iones de carga opuesta éstos se atraen por fuerzas eléctricas intensas, quedando fuertemente unidos y dando lugar a un compuesto iónico. Estas fuerzas eléctricas las llamamos enlaces iónicos.</a:t>
            </a:r>
          </a:p>
          <a:p>
            <a:r>
              <a:rPr lang="es-MX" sz="2400" u="sng" dirty="0">
                <a:latin typeface="Trebuchet MS" pitchFamily="34" charset="0"/>
              </a:rPr>
              <a:t>Ejemplo: </a:t>
            </a:r>
            <a:r>
              <a:rPr lang="es-MX" sz="2400" dirty="0">
                <a:latin typeface="Trebuchet MS" pitchFamily="34" charset="0"/>
              </a:rPr>
              <a:t>La sal común se forma cuando los átomos del gas cloro se ponen en contacto con los átomos del metal sodio. </a:t>
            </a:r>
          </a:p>
        </p:txBody>
      </p:sp>
    </p:spTree>
    <p:extLst>
      <p:ext uri="{BB962C8B-B14F-4D97-AF65-F5344CB8AC3E}">
        <p14:creationId xmlns:p14="http://schemas.microsoft.com/office/powerpoint/2010/main" val="7487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ionico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404664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88640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Trebuchet MS" pitchFamily="34" charset="0"/>
              </a:rPr>
              <a:t>Enlace covalente</a:t>
            </a:r>
          </a:p>
          <a:p>
            <a:endParaRPr lang="es-MX" sz="2000" dirty="0"/>
          </a:p>
          <a:p>
            <a:r>
              <a:rPr lang="es-MX" sz="2000" dirty="0"/>
              <a:t>Los enlaces covalentes son las </a:t>
            </a:r>
            <a:r>
              <a:rPr lang="es-MX" sz="2000" b="1" dirty="0">
                <a:solidFill>
                  <a:srgbClr val="00B0F0"/>
                </a:solidFill>
              </a:rPr>
              <a:t>fuerzas que mantienen unidos entre sí los átomos no metálicos </a:t>
            </a:r>
            <a:r>
              <a:rPr lang="es-MX" sz="2000" dirty="0"/>
              <a:t>(los elementos situados a la derecha en la tabla periódica -C, O, F, Cl, ...).</a:t>
            </a:r>
          </a:p>
          <a:p>
            <a:r>
              <a:rPr lang="es-MX" sz="2000" dirty="0"/>
              <a:t>Estos átomos tienen muchos electrones en su nivel más externo (electrones de valencia) y </a:t>
            </a:r>
            <a:r>
              <a:rPr lang="es-MX" sz="2000" b="1" dirty="0">
                <a:solidFill>
                  <a:srgbClr val="00B050"/>
                </a:solidFill>
              </a:rPr>
              <a:t>tienen tendencia a ganar electrones más que a cederlos</a:t>
            </a:r>
            <a:r>
              <a:rPr lang="es-MX" sz="2000" dirty="0"/>
              <a:t>, para adquirir la estabilidad de la estructura electrónica de gas noble. Por tanto, </a:t>
            </a:r>
            <a:r>
              <a:rPr lang="es-MX" sz="2000" b="1" dirty="0">
                <a:solidFill>
                  <a:srgbClr val="0070C0"/>
                </a:solidFill>
              </a:rPr>
              <a:t>los átomos no metálicos no pueden cederse electrones entre sí para formar iones de signo opuesto.</a:t>
            </a:r>
          </a:p>
          <a:p>
            <a:r>
              <a:rPr lang="es-MX" sz="2000" dirty="0"/>
              <a:t>En este caso </a:t>
            </a:r>
            <a:r>
              <a:rPr lang="es-MX" sz="2000" b="1" u="sng" dirty="0">
                <a:solidFill>
                  <a:srgbClr val="FF0000"/>
                </a:solidFill>
              </a:rPr>
              <a:t>el enlace se forma al compartir un par de electrones entre los dos átomos, uno procedente de cada átomo.</a:t>
            </a:r>
            <a:r>
              <a:rPr lang="es-MX" sz="2000" dirty="0"/>
              <a:t> El par de electrones compartido es común a los dos átomos y los mantiene unidos, de manera que ambos adquieren la estructura electrónica de gas noble. Se forman así habitualmente moléculas: pequeños grupos de átomos unidos entre sí por enlaces covalentes.</a:t>
            </a:r>
          </a:p>
          <a:p>
            <a:r>
              <a:rPr lang="es-MX" sz="2000" dirty="0" smtClean="0"/>
              <a:t>Ejemplo</a:t>
            </a:r>
            <a:r>
              <a:rPr lang="es-MX" sz="2000" dirty="0"/>
              <a:t>: El gas cloro está formado por moléculas, </a:t>
            </a:r>
            <a:r>
              <a:rPr lang="es-MX" sz="2000" dirty="0" smtClean="0"/>
              <a:t>Cl</a:t>
            </a:r>
            <a:r>
              <a:rPr lang="es-MX" sz="2000" baseline="-25000" dirty="0" smtClean="0"/>
              <a:t>2</a:t>
            </a:r>
            <a:r>
              <a:rPr lang="es-MX" sz="2000" dirty="0" smtClean="0"/>
              <a:t>, </a:t>
            </a:r>
            <a:r>
              <a:rPr lang="es-MX" sz="2000" dirty="0"/>
              <a:t>en las que dos átomos de cloro se hallan unidos por un enlace covalente. </a:t>
            </a:r>
          </a:p>
        </p:txBody>
      </p:sp>
    </p:spTree>
    <p:extLst>
      <p:ext uri="{BB962C8B-B14F-4D97-AF65-F5344CB8AC3E}">
        <p14:creationId xmlns:p14="http://schemas.microsoft.com/office/powerpoint/2010/main" val="4223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ovalente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44" y="350658"/>
            <a:ext cx="8208912" cy="6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58847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0000"/>
                </a:solidFill>
              </a:rPr>
              <a:t>Enlace metálico</a:t>
            </a:r>
          </a:p>
          <a:p>
            <a:endParaRPr lang="es-MX" sz="2200" dirty="0"/>
          </a:p>
          <a:p>
            <a:pPr algn="just"/>
            <a:r>
              <a:rPr lang="es-MX" sz="2200" b="1" dirty="0">
                <a:solidFill>
                  <a:srgbClr val="92D050"/>
                </a:solidFill>
              </a:rPr>
              <a:t>Para explicar las propiedades características de los metales </a:t>
            </a:r>
            <a:r>
              <a:rPr lang="es-MX" sz="2200" dirty="0"/>
              <a:t>(su alta conductividad eléctrica y térmica, ductilidad y maleabilidad, ...) se ha elaborado un modelo de enlace metálico conocido como </a:t>
            </a:r>
            <a:r>
              <a:rPr lang="es-MX" sz="2200" b="1" u="sng" dirty="0">
                <a:solidFill>
                  <a:srgbClr val="00B0F0"/>
                </a:solidFill>
              </a:rPr>
              <a:t>modelo de la nube o del mar de electrones</a:t>
            </a:r>
            <a:r>
              <a:rPr lang="es-MX" sz="2200" dirty="0"/>
              <a:t>:</a:t>
            </a:r>
          </a:p>
          <a:p>
            <a:pPr algn="just"/>
            <a:r>
              <a:rPr lang="es-MX" sz="2200" dirty="0"/>
              <a:t>Los átomos de los metales tienen pocos electrones en su última capa, por lo general </a:t>
            </a:r>
            <a:r>
              <a:rPr lang="es-MX" sz="2200" b="1" dirty="0">
                <a:solidFill>
                  <a:srgbClr val="FF0000"/>
                </a:solidFill>
              </a:rPr>
              <a:t>1, 2 ó 3</a:t>
            </a:r>
            <a:r>
              <a:rPr lang="es-MX" sz="2200" dirty="0"/>
              <a:t>. </a:t>
            </a:r>
            <a:r>
              <a:rPr lang="es-MX" sz="2200" b="1" dirty="0">
                <a:solidFill>
                  <a:srgbClr val="00B0F0"/>
                </a:solidFill>
              </a:rPr>
              <a:t>Éstos átomos pierden fácilmente esos electrones </a:t>
            </a:r>
            <a:r>
              <a:rPr lang="es-MX" sz="2200" dirty="0"/>
              <a:t>(electrones de valencia) y se convierten en iones positivos, por ejemplo </a:t>
            </a:r>
            <a:r>
              <a:rPr lang="es-MX" sz="2200" dirty="0" err="1"/>
              <a:t>Na</a:t>
            </a:r>
            <a:r>
              <a:rPr lang="es-MX" sz="2200" dirty="0"/>
              <a:t>+, Cu2+, Mg2+. Los iones positivos resultantes se ordenan en el espacio formando la red metálica. Los electrones de valencia desprendidos de los átomos forman una nube de electrones que puede desplazarse a través de toda la red. De este modo todo el conjunto de los iones positivos del metal queda unido mediante la nube de electrones con carga negativa que los envuelve.</a:t>
            </a:r>
          </a:p>
        </p:txBody>
      </p:sp>
    </p:spTree>
    <p:extLst>
      <p:ext uri="{BB962C8B-B14F-4D97-AF65-F5344CB8AC3E}">
        <p14:creationId xmlns:p14="http://schemas.microsoft.com/office/powerpoint/2010/main" val="19617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616</Words>
  <Application>Microsoft Office PowerPoint</Application>
  <PresentationFormat>Presentación en pantalla (4:3)</PresentationFormat>
  <Paragraphs>28</Paragraphs>
  <Slides>11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Forma de onda</vt:lpstr>
      <vt:lpstr>Viajes</vt:lpstr>
      <vt:lpstr>Perspectiva</vt:lpstr>
      <vt:lpstr>Aspecto</vt:lpstr>
      <vt:lpstr>Tema de Office</vt:lpstr>
      <vt:lpstr>Austin</vt:lpstr>
      <vt:lpstr>Ejecutivo</vt:lpstr>
      <vt:lpstr>Enlaces Químicos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Enlaces Químicos</dc:title>
  <dc:creator>REYNOLDS</dc:creator>
  <cp:lastModifiedBy>REYNOLDS</cp:lastModifiedBy>
  <cp:revision>19</cp:revision>
  <dcterms:created xsi:type="dcterms:W3CDTF">2010-11-14T21:57:41Z</dcterms:created>
  <dcterms:modified xsi:type="dcterms:W3CDTF">2010-11-15T00:56:38Z</dcterms:modified>
</cp:coreProperties>
</file>