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D3436CAA-4B16-42A6-8BBF-F5CFDD65FA65}" type="datetimeFigureOut">
              <a:rPr lang="es-MX" smtClean="0"/>
              <a:t>23/09/2011</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253B981A-FD27-4845-8191-36B3CC3B0BE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D3436CAA-4B16-42A6-8BBF-F5CFDD65FA65}" type="datetimeFigureOut">
              <a:rPr lang="es-MX" smtClean="0"/>
              <a:t>23/09/2011</a:t>
            </a:fld>
            <a:endParaRPr lang="es-MX"/>
          </a:p>
        </p:txBody>
      </p:sp>
      <p:sp>
        <p:nvSpPr>
          <p:cNvPr id="17" name="Slide Number Placeholder 16"/>
          <p:cNvSpPr>
            <a:spLocks noGrp="1"/>
          </p:cNvSpPr>
          <p:nvPr>
            <p:ph type="sldNum" sz="quarter" idx="11"/>
          </p:nvPr>
        </p:nvSpPr>
        <p:spPr/>
        <p:txBody>
          <a:bodyPr/>
          <a:lstStyle/>
          <a:p>
            <a:fld id="{253B981A-FD27-4845-8191-36B3CC3B0BEE}" type="slidenum">
              <a:rPr lang="es-MX" smtClean="0"/>
              <a:t>‹Nº›</a:t>
            </a:fld>
            <a:endParaRPr lang="es-MX"/>
          </a:p>
        </p:txBody>
      </p:sp>
      <p:sp>
        <p:nvSpPr>
          <p:cNvPr id="19" name="Footer Placeholder 18"/>
          <p:cNvSpPr>
            <a:spLocks noGrp="1"/>
          </p:cNvSpPr>
          <p:nvPr>
            <p:ph type="ftr" sz="quarter" idx="12"/>
          </p:nvPr>
        </p:nvSpPr>
        <p:spPr/>
        <p:txBody>
          <a:bodyPr/>
          <a:lstStyle/>
          <a:p>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D3436CAA-4B16-42A6-8BBF-F5CFDD65FA65}" type="datetimeFigureOut">
              <a:rPr lang="es-MX" smtClean="0"/>
              <a:t>23/09/2011</a:t>
            </a:fld>
            <a:endParaRPr lang="es-MX"/>
          </a:p>
        </p:txBody>
      </p:sp>
      <p:sp>
        <p:nvSpPr>
          <p:cNvPr id="12" name="Slide Number Placeholder 11"/>
          <p:cNvSpPr>
            <a:spLocks noGrp="1"/>
          </p:cNvSpPr>
          <p:nvPr>
            <p:ph type="sldNum" sz="quarter" idx="15"/>
          </p:nvPr>
        </p:nvSpPr>
        <p:spPr/>
        <p:txBody>
          <a:bodyPr/>
          <a:lstStyle/>
          <a:p>
            <a:fld id="{253B981A-FD27-4845-8191-36B3CC3B0BEE}" type="slidenum">
              <a:rPr lang="es-MX" smtClean="0"/>
              <a:t>‹Nº›</a:t>
            </a:fld>
            <a:endParaRPr lang="es-MX"/>
          </a:p>
        </p:txBody>
      </p:sp>
      <p:sp>
        <p:nvSpPr>
          <p:cNvPr id="13" name="Footer Placeholder 12"/>
          <p:cNvSpPr>
            <a:spLocks noGrp="1"/>
          </p:cNvSpPr>
          <p:nvPr>
            <p:ph type="ftr" sz="quarter" idx="16"/>
          </p:nvPr>
        </p:nvSpPr>
        <p:spPr/>
        <p:txBody>
          <a:bodyPr/>
          <a:lstStyle/>
          <a:p>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D3436CAA-4B16-42A6-8BBF-F5CFDD65FA65}" type="datetimeFigureOut">
              <a:rPr lang="es-MX" smtClean="0"/>
              <a:t>23/09/2011</a:t>
            </a:fld>
            <a:endParaRPr lang="es-MX"/>
          </a:p>
        </p:txBody>
      </p:sp>
      <p:sp>
        <p:nvSpPr>
          <p:cNvPr id="14" name="Slide Number Placeholder 13"/>
          <p:cNvSpPr>
            <a:spLocks noGrp="1"/>
          </p:cNvSpPr>
          <p:nvPr>
            <p:ph type="sldNum" sz="quarter" idx="11"/>
          </p:nvPr>
        </p:nvSpPr>
        <p:spPr/>
        <p:txBody>
          <a:bodyPr/>
          <a:lstStyle/>
          <a:p>
            <a:fld id="{253B981A-FD27-4845-8191-36B3CC3B0BEE}"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D3436CAA-4B16-42A6-8BBF-F5CFDD65FA65}" type="datetimeFigureOut">
              <a:rPr lang="es-MX" smtClean="0"/>
              <a:t>23/09/2011</a:t>
            </a:fld>
            <a:endParaRPr lang="es-MX"/>
          </a:p>
        </p:txBody>
      </p:sp>
      <p:sp>
        <p:nvSpPr>
          <p:cNvPr id="12" name="Slide Number Placeholder 11"/>
          <p:cNvSpPr>
            <a:spLocks noGrp="1"/>
          </p:cNvSpPr>
          <p:nvPr>
            <p:ph type="sldNum" sz="quarter" idx="16"/>
          </p:nvPr>
        </p:nvSpPr>
        <p:spPr/>
        <p:txBody>
          <a:bodyPr/>
          <a:lstStyle/>
          <a:p>
            <a:fld id="{253B981A-FD27-4845-8191-36B3CC3B0BEE}" type="slidenum">
              <a:rPr lang="es-MX" smtClean="0"/>
              <a:t>‹Nº›</a:t>
            </a:fld>
            <a:endParaRPr lang="es-MX"/>
          </a:p>
        </p:txBody>
      </p:sp>
      <p:sp>
        <p:nvSpPr>
          <p:cNvPr id="13" name="Footer Placeholder 12"/>
          <p:cNvSpPr>
            <a:spLocks noGrp="1"/>
          </p:cNvSpPr>
          <p:nvPr>
            <p:ph type="ftr" sz="quarter" idx="17"/>
          </p:nvPr>
        </p:nvSpPr>
        <p:spPr/>
        <p:txBody>
          <a:bodyPr/>
          <a:lstStyle/>
          <a:p>
            <a:endParaRPr lang="es-MX"/>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D3436CAA-4B16-42A6-8BBF-F5CFDD65FA65}" type="datetimeFigureOut">
              <a:rPr lang="es-MX" smtClean="0"/>
              <a:t>23/09/2011</a:t>
            </a:fld>
            <a:endParaRPr lang="es-MX"/>
          </a:p>
        </p:txBody>
      </p:sp>
      <p:sp>
        <p:nvSpPr>
          <p:cNvPr id="12" name="Slide Number Placeholder 11"/>
          <p:cNvSpPr>
            <a:spLocks noGrp="1"/>
          </p:cNvSpPr>
          <p:nvPr>
            <p:ph type="sldNum" sz="quarter" idx="17"/>
          </p:nvPr>
        </p:nvSpPr>
        <p:spPr/>
        <p:txBody>
          <a:bodyPr/>
          <a:lstStyle/>
          <a:p>
            <a:fld id="{253B981A-FD27-4845-8191-36B3CC3B0BEE}" type="slidenum">
              <a:rPr lang="es-MX" smtClean="0"/>
              <a:t>‹Nº›</a:t>
            </a:fld>
            <a:endParaRPr lang="es-MX"/>
          </a:p>
        </p:txBody>
      </p:sp>
      <p:sp>
        <p:nvSpPr>
          <p:cNvPr id="13" name="Footer Placeholder 12"/>
          <p:cNvSpPr>
            <a:spLocks noGrp="1"/>
          </p:cNvSpPr>
          <p:nvPr>
            <p:ph type="ftr" sz="quarter" idx="18"/>
          </p:nvPr>
        </p:nvSpPr>
        <p:spPr/>
        <p:txBody>
          <a:bodyPr/>
          <a:lstStyle/>
          <a:p>
            <a:endParaRPr lang="es-MX"/>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D3436CAA-4B16-42A6-8BBF-F5CFDD65FA65}" type="datetimeFigureOut">
              <a:rPr lang="es-MX" smtClean="0"/>
              <a:t>23/09/2011</a:t>
            </a:fld>
            <a:endParaRPr lang="es-MX"/>
          </a:p>
        </p:txBody>
      </p:sp>
      <p:sp>
        <p:nvSpPr>
          <p:cNvPr id="16" name="Slide Number Placeholder 15"/>
          <p:cNvSpPr>
            <a:spLocks noGrp="1"/>
          </p:cNvSpPr>
          <p:nvPr>
            <p:ph type="sldNum" sz="quarter" idx="11"/>
          </p:nvPr>
        </p:nvSpPr>
        <p:spPr/>
        <p:txBody>
          <a:bodyPr/>
          <a:lstStyle/>
          <a:p>
            <a:fld id="{253B981A-FD27-4845-8191-36B3CC3B0BEE}"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3436CAA-4B16-42A6-8BBF-F5CFDD65FA65}" type="datetimeFigureOut">
              <a:rPr lang="es-MX" smtClean="0"/>
              <a:t>23/09/2011</a:t>
            </a:fld>
            <a:endParaRPr lang="es-MX"/>
          </a:p>
        </p:txBody>
      </p:sp>
      <p:sp>
        <p:nvSpPr>
          <p:cNvPr id="8" name="Slide Number Placeholder 7"/>
          <p:cNvSpPr>
            <a:spLocks noGrp="1"/>
          </p:cNvSpPr>
          <p:nvPr>
            <p:ph type="sldNum" sz="quarter" idx="11"/>
          </p:nvPr>
        </p:nvSpPr>
        <p:spPr/>
        <p:txBody>
          <a:bodyPr/>
          <a:lstStyle/>
          <a:p>
            <a:fld id="{253B981A-FD27-4845-8191-36B3CC3B0BEE}"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D3436CAA-4B16-42A6-8BBF-F5CFDD65FA65}" type="datetimeFigureOut">
              <a:rPr lang="es-MX" smtClean="0"/>
              <a:t>23/09/2011</a:t>
            </a:fld>
            <a:endParaRPr lang="es-MX"/>
          </a:p>
        </p:txBody>
      </p:sp>
      <p:sp>
        <p:nvSpPr>
          <p:cNvPr id="19" name="Slide Number Placeholder 18"/>
          <p:cNvSpPr>
            <a:spLocks noGrp="1"/>
          </p:cNvSpPr>
          <p:nvPr>
            <p:ph type="sldNum" sz="quarter" idx="16"/>
          </p:nvPr>
        </p:nvSpPr>
        <p:spPr/>
        <p:txBody>
          <a:bodyPr/>
          <a:lstStyle/>
          <a:p>
            <a:fld id="{253B981A-FD27-4845-8191-36B3CC3B0BEE}" type="slidenum">
              <a:rPr lang="es-MX" smtClean="0"/>
              <a:t>‹Nº›</a:t>
            </a:fld>
            <a:endParaRPr lang="es-MX"/>
          </a:p>
        </p:txBody>
      </p:sp>
      <p:sp>
        <p:nvSpPr>
          <p:cNvPr id="23" name="Footer Placeholder 22"/>
          <p:cNvSpPr>
            <a:spLocks noGrp="1"/>
          </p:cNvSpPr>
          <p:nvPr>
            <p:ph type="ftr" sz="quarter" idx="17"/>
          </p:nvPr>
        </p:nvSpPr>
        <p:spPr/>
        <p:txBody>
          <a:bodyPr/>
          <a:lstStyle/>
          <a:p>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5" y="273180"/>
            <a:ext cx="3181350" cy="292100"/>
          </a:xfrm>
        </p:spPr>
        <p:txBody>
          <a:bodyPr/>
          <a:lstStyle/>
          <a:p>
            <a:fld id="{D3436CAA-4B16-42A6-8BBF-F5CFDD65FA65}" type="datetimeFigureOut">
              <a:rPr lang="es-MX" smtClean="0"/>
              <a:t>23/09/2011</a:t>
            </a:fld>
            <a:endParaRPr lang="es-MX"/>
          </a:p>
        </p:txBody>
      </p:sp>
      <p:sp>
        <p:nvSpPr>
          <p:cNvPr id="14" name="Slide Number Placeholder 13"/>
          <p:cNvSpPr>
            <a:spLocks noGrp="1"/>
          </p:cNvSpPr>
          <p:nvPr>
            <p:ph type="sldNum" sz="quarter" idx="15"/>
          </p:nvPr>
        </p:nvSpPr>
        <p:spPr>
          <a:xfrm>
            <a:off x="4038600" y="6172200"/>
            <a:ext cx="1066800" cy="304800"/>
          </a:xfrm>
        </p:spPr>
        <p:txBody>
          <a:bodyPr/>
          <a:lstStyle/>
          <a:p>
            <a:fld id="{253B981A-FD27-4845-8191-36B3CC3B0BEE}" type="slidenum">
              <a:rPr lang="es-MX" smtClean="0"/>
              <a:t>‹Nº›</a:t>
            </a:fld>
            <a:endParaRPr lang="es-MX"/>
          </a:p>
        </p:txBody>
      </p:sp>
      <p:sp>
        <p:nvSpPr>
          <p:cNvPr id="15" name="Footer Placeholder 14"/>
          <p:cNvSpPr>
            <a:spLocks noGrp="1"/>
          </p:cNvSpPr>
          <p:nvPr>
            <p:ph type="ftr" sz="quarter" idx="16"/>
          </p:nvPr>
        </p:nvSpPr>
        <p:spPr>
          <a:xfrm>
            <a:off x="1447800" y="6486525"/>
            <a:ext cx="6248400" cy="292100"/>
          </a:xfrm>
        </p:spPr>
        <p:txBody>
          <a:bodyPr/>
          <a:lstStyle/>
          <a:p>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
        <p:nvSpPr>
          <p:cNvPr id="2" name="Vertical Title 1"/>
          <p:cNvSpPr>
            <a:spLocks noGrp="1"/>
          </p:cNvSpPr>
          <p:nvPr>
            <p:ph type="title" orient="vert"/>
          </p:nvPr>
        </p:nvSpPr>
        <p:spPr>
          <a:xfrm>
            <a:off x="7239000" y="914401"/>
            <a:ext cx="926980" cy="5029200"/>
          </a:xfrm>
        </p:spPr>
        <p:txBody>
          <a:bodyPr vert="eaVert"/>
          <a:lstStyle/>
          <a:p>
            <a:r>
              <a:rPr lang="es-ES" smtClean="0"/>
              <a:t>Haga clic para modificar el estilo de título del patrón</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7924800" y="6416675"/>
            <a:ext cx="762000" cy="365125"/>
          </a:xfrm>
        </p:spPr>
        <p:txBody>
          <a:bodyPr/>
          <a:lstStyle/>
          <a:p>
            <a:fld id="{253B981A-FD27-4845-8191-36B3CC3B0BE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D3436CAA-4B16-42A6-8BBF-F5CFDD65FA65}" type="datetimeFigureOut">
              <a:rPr lang="es-MX" smtClean="0"/>
              <a:t>23/09/2011</a:t>
            </a:fld>
            <a:endParaRPr lang="es-MX"/>
          </a:p>
        </p:txBody>
      </p:sp>
      <p:sp>
        <p:nvSpPr>
          <p:cNvPr id="91" name="Footer Placeholder 90"/>
          <p:cNvSpPr>
            <a:spLocks noGrp="1"/>
          </p:cNvSpPr>
          <p:nvPr>
            <p:ph type="ftr" sz="quarter" idx="11"/>
          </p:nvPr>
        </p:nvSpPr>
        <p:spPr/>
        <p:txBody>
          <a:bodyPr/>
          <a:lstStyle/>
          <a:p>
            <a:endParaRPr lang="es-MX"/>
          </a:p>
        </p:txBody>
      </p:sp>
      <p:sp>
        <p:nvSpPr>
          <p:cNvPr id="92" name="Slide Number Placeholder 91"/>
          <p:cNvSpPr>
            <a:spLocks noGrp="1"/>
          </p:cNvSpPr>
          <p:nvPr>
            <p:ph type="sldNum" sz="quarter" idx="12"/>
          </p:nvPr>
        </p:nvSpPr>
        <p:spPr/>
        <p:txBody>
          <a:bodyPr/>
          <a:lstStyle/>
          <a:p>
            <a:fld id="{253B981A-FD27-4845-8191-36B3CC3B0BEE}"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3436CAA-4B16-42A6-8BBF-F5CFDD65FA65}" type="datetimeFigureOut">
              <a:rPr lang="es-MX" smtClean="0"/>
              <a:t>23/09/2011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3436CAA-4B16-42A6-8BBF-F5CFDD65FA65}" type="datetimeFigureOut">
              <a:rPr lang="es-MX" smtClean="0"/>
              <a:t>23/09/2011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6CAA-4B16-42A6-8BBF-F5CFDD65FA65}" type="datetimeFigureOut">
              <a:rPr lang="es-MX" smtClean="0"/>
              <a:t>23/09/2011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3B981A-FD27-4845-8191-36B3CC3B0BEE}" type="slidenum">
              <a:rPr lang="es-MX" smtClean="0"/>
              <a:t>‹Nº›</a:t>
            </a:fld>
            <a:endParaRPr lang="es-MX"/>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3B981A-FD27-4845-8191-36B3CC3B0BEE}" type="slidenum">
              <a:rPr lang="es-MX" smtClean="0"/>
              <a:t>‹Nº›</a:t>
            </a:fld>
            <a:endParaRPr lang="es-MX"/>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36CAA-4B16-42A6-8BBF-F5CFDD65FA65}" type="datetimeFigureOut">
              <a:rPr lang="es-MX" smtClean="0"/>
              <a:t>23/09/2011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D3436CAA-4B16-42A6-8BBF-F5CFDD65FA65}" type="datetimeFigureOut">
              <a:rPr lang="es-MX" smtClean="0"/>
              <a:t>23/09/2011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D3436CAA-4B16-42A6-8BBF-F5CFDD65FA65}" type="datetimeFigureOut">
              <a:rPr lang="es-MX" smtClean="0"/>
              <a:t>23/09/2011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6CAA-4B16-42A6-8BBF-F5CFDD65FA65}" type="datetimeFigureOut">
              <a:rPr lang="es-MX" smtClean="0"/>
              <a:t>23/09/2011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53B981A-FD27-4845-8191-36B3CC3B0BE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D3436CAA-4B16-42A6-8BBF-F5CFDD65FA65}" type="datetimeFigureOut">
              <a:rPr lang="es-MX" smtClean="0"/>
              <a:t>23/09/2011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253B981A-FD27-4845-8191-36B3CC3B0BEE}"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436CAA-4B16-42A6-8BBF-F5CFDD65FA65}" type="datetimeFigureOut">
              <a:rPr lang="es-MX" smtClean="0"/>
              <a:t>23/09/2011</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3B981A-FD27-4845-8191-36B3CC3B0BEE}"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3436CAA-4B16-42A6-8BBF-F5CFDD65FA65}" type="datetimeFigureOut">
              <a:rPr lang="es-MX" smtClean="0"/>
              <a:t>23/09/2011</a:t>
            </a:fld>
            <a:endParaRPr lang="es-MX"/>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s-MX"/>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53B981A-FD27-4845-8191-36B3CC3B0BEE}" type="slidenum">
              <a:rPr lang="es-MX" smtClean="0"/>
              <a:t>‹Nº›</a:t>
            </a:fld>
            <a:endParaRPr lang="es-MX"/>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436CAA-4B16-42A6-8BBF-F5CFDD65FA65}" type="datetimeFigureOut">
              <a:rPr lang="es-MX" smtClean="0"/>
              <a:t>23/09/2011</a:t>
            </a:fld>
            <a:endParaRPr lang="es-MX"/>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53B981A-FD27-4845-8191-36B3CC3B0BEE}"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3436CAA-4B16-42A6-8BBF-F5CFDD65FA65}" type="datetimeFigureOut">
              <a:rPr lang="es-MX" smtClean="0"/>
              <a:t>23/09/2011</a:t>
            </a:fld>
            <a:endParaRPr lang="es-MX"/>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53B981A-FD27-4845-8191-36B3CC3B0BEE}"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M2.sw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probeta.sw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probetaf.sw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temp1.sw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densi1.sw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densi2.swf"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REYNOLDS\Documents\CICLO%20ESCOLAR%202009%20-%202010\2011\I%20B2011\aire1.sw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densi3.sw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densi4.sw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pebulli.sw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pfusion.sw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conduct.sw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conducter.sw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REYNOLDS\Documents\CICLO%20ESCOLAR%202009%20-%202010\2011\I%20B2011\aire2.sw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estados0.sw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estados1.sw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estados2.sw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estados3.sw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fragil.sw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duct.sw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male.sw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dureza.sw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visc.sw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REYNOLDS\Documents\CICLO%20ESCOLAR%202009%20-%202010\2011\I%20B2011\aire3.sw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ts.sw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1.sw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2.sw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4.sw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5.sw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6.sw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REYNOLDS\Documents\CICLO%20ESCOLAR%202009%20-%202010\2011\I%20B2011\CE8.sw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video" Target="file:///C:\Users\REYNOLDS\Documents\CICLO%20ESCOLAR%202009%20-%202010\2011\I%20B2011\tcmg.swf" TargetMode="External"/><Relationship Id="rId2" Type="http://schemas.openxmlformats.org/officeDocument/2006/relationships/video" Target="file:///C:\Users\REYNOLDS\Documents\CICLO%20ESCOLAR%202009%20-%202010\2011\I%20B2011\tcml.swf" TargetMode="External"/><Relationship Id="rId1" Type="http://schemas.openxmlformats.org/officeDocument/2006/relationships/video" Target="file:///C:\Users\REYNOLDS\Documents\CICLO%20ESCOLAR%202009%20-%202010\2011\I%20B2011\tcms.swf" TargetMode="External"/><Relationship Id="rId5" Type="http://schemas.openxmlformats.org/officeDocument/2006/relationships/image" Target="../media/image4.png"/><Relationship Id="rId4"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REYNOLDS\Documents\CICLO%20ESCOLAR%202009%20-%202010\2011\I%20B2011\materia.sw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video" Target="file:///C:\Users\REYNOLDS\Documents\CICLO%20ESCOLAR%202009%20-%202010\2011\I%20B2011\tcm4.sw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video" Target="file:///C:\Users\REYNOLDS\Documents\CICLO%20ESCOLAR%202009%20-%202010\2011\I%20B2011\tcm5.sw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PM.sw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ideo" Target="file:///C:\Users\REYNOLDS\Documents\CICLO%20ESCOLAR%202009%20-%202010\2011\I%20B2011\M1.sw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0282" y="1700808"/>
            <a:ext cx="7416824" cy="2769989"/>
          </a:xfrm>
          <a:prstGeom prst="rect">
            <a:avLst/>
          </a:prstGeom>
        </p:spPr>
        <p:txBody>
          <a:bodyPr wrap="square">
            <a:spAutoFit/>
          </a:bodyPr>
          <a:lstStyle/>
          <a:p>
            <a:pPr algn="ctr"/>
            <a:r>
              <a:rPr lang="es-MX" sz="3600" b="1" dirty="0" smtClean="0">
                <a:solidFill>
                  <a:srgbClr val="FFFF00"/>
                </a:solidFill>
              </a:rPr>
              <a:t>LA MATERIA</a:t>
            </a:r>
          </a:p>
          <a:p>
            <a:pPr algn="ctr"/>
            <a:endParaRPr lang="es-MX" b="1" dirty="0" smtClean="0">
              <a:solidFill>
                <a:srgbClr val="FFFF00"/>
              </a:solidFill>
            </a:endParaRPr>
          </a:p>
          <a:p>
            <a:pPr algn="ctr"/>
            <a:r>
              <a:rPr lang="es-MX" sz="2800" b="1" dirty="0" smtClean="0">
                <a:solidFill>
                  <a:schemeClr val="bg1"/>
                </a:solidFill>
              </a:rPr>
              <a:t>¿Qué es materia?</a:t>
            </a:r>
          </a:p>
          <a:p>
            <a:pPr algn="ctr"/>
            <a:endParaRPr lang="es-MX" sz="2800" b="1" dirty="0" smtClean="0">
              <a:solidFill>
                <a:srgbClr val="FFFF00"/>
              </a:solidFill>
            </a:endParaRPr>
          </a:p>
          <a:p>
            <a:pPr algn="ctr"/>
            <a:r>
              <a:rPr lang="es-MX" sz="3200" b="1" dirty="0" smtClean="0"/>
              <a:t>Llamamos materia a todo aquello que tiene masa y que ocupa un volumen</a:t>
            </a:r>
            <a:endParaRPr lang="es-MX" sz="3200" b="1" dirty="0"/>
          </a:p>
        </p:txBody>
      </p:sp>
    </p:spTree>
    <p:extLst>
      <p:ext uri="{BB962C8B-B14F-4D97-AF65-F5344CB8AC3E}">
        <p14:creationId xmlns:p14="http://schemas.microsoft.com/office/powerpoint/2010/main" val="156731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424936" cy="1200329"/>
          </a:xfrm>
          <a:prstGeom prst="rect">
            <a:avLst/>
          </a:prstGeom>
        </p:spPr>
        <p:txBody>
          <a:bodyPr wrap="square">
            <a:spAutoFit/>
          </a:bodyPr>
          <a:lstStyle/>
          <a:p>
            <a:pPr algn="ctr"/>
            <a:r>
              <a:rPr lang="es-MX" sz="2400" b="1" dirty="0" smtClean="0"/>
              <a:t>¿Se conserva la masa? Pesa la piedra y luego la rompes con el martillo. Pesa todos los trozos. ¿Pesa lo mismo la piedra que todos los trozos juntos?</a:t>
            </a:r>
            <a:endParaRPr lang="es-MX" sz="2400" b="1" dirty="0"/>
          </a:p>
        </p:txBody>
      </p:sp>
      <p:pic>
        <p:nvPicPr>
          <p:cNvPr id="5" name="M2.swf"/>
          <p:cNvPicPr>
            <a:picLocks noRot="1" noChangeAspect="1"/>
          </p:cNvPicPr>
          <p:nvPr>
            <a:videoFile r:link="rId1"/>
          </p:nvPr>
        </p:nvPicPr>
        <p:blipFill>
          <a:blip r:embed="rId3"/>
          <a:stretch>
            <a:fillRect/>
          </a:stretch>
        </p:blipFill>
        <p:spPr>
          <a:xfrm>
            <a:off x="683568" y="1628800"/>
            <a:ext cx="7796621" cy="4752528"/>
          </a:xfrm>
          <a:prstGeom prst="rect">
            <a:avLst/>
          </a:prstGeom>
        </p:spPr>
      </p:pic>
    </p:spTree>
    <p:extLst>
      <p:ext uri="{BB962C8B-B14F-4D97-AF65-F5344CB8AC3E}">
        <p14:creationId xmlns:p14="http://schemas.microsoft.com/office/powerpoint/2010/main" val="9156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885698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7544" y="188640"/>
            <a:ext cx="8208912" cy="2708434"/>
          </a:xfrm>
          <a:prstGeom prst="rect">
            <a:avLst/>
          </a:prstGeom>
        </p:spPr>
        <p:txBody>
          <a:bodyPr wrap="square">
            <a:spAutoFit/>
          </a:bodyPr>
          <a:lstStyle/>
          <a:p>
            <a:pPr algn="ctr"/>
            <a:r>
              <a:rPr lang="es-MX" sz="3200" b="1" dirty="0" smtClean="0">
                <a:solidFill>
                  <a:srgbClr val="FFFF00"/>
                </a:solidFill>
              </a:rPr>
              <a:t>EL VOLUMEN</a:t>
            </a:r>
          </a:p>
          <a:p>
            <a:endParaRPr lang="es-MX" dirty="0" smtClean="0"/>
          </a:p>
          <a:p>
            <a:pPr algn="just"/>
            <a:r>
              <a:rPr lang="es-MX" sz="2400" b="1" dirty="0" smtClean="0"/>
              <a:t>  El volumen nos indica la cantidad de espacio que ocupa un cuerpo.</a:t>
            </a:r>
          </a:p>
          <a:p>
            <a:pPr algn="just"/>
            <a:endParaRPr lang="es-MX" sz="2400" b="1" dirty="0" smtClean="0"/>
          </a:p>
          <a:p>
            <a:pPr algn="just"/>
            <a:r>
              <a:rPr lang="es-MX" sz="2400" b="1" dirty="0" smtClean="0"/>
              <a:t>  Para medir el volumen de cuerpos regulares utilizamos las siguientes ecuaciones matemáticas:</a:t>
            </a:r>
            <a:endParaRPr lang="es-MX" sz="2400" b="1" dirty="0"/>
          </a:p>
        </p:txBody>
      </p:sp>
      <p:sp>
        <p:nvSpPr>
          <p:cNvPr id="5" name="4 Rectángulo"/>
          <p:cNvSpPr/>
          <p:nvPr/>
        </p:nvSpPr>
        <p:spPr>
          <a:xfrm>
            <a:off x="1484784" y="3105835"/>
            <a:ext cx="6174432" cy="369332"/>
          </a:xfrm>
          <a:prstGeom prst="rect">
            <a:avLst/>
          </a:prstGeom>
        </p:spPr>
        <p:txBody>
          <a:bodyPr wrap="square">
            <a:spAutoFit/>
          </a:bodyPr>
          <a:lstStyle/>
          <a:p>
            <a:r>
              <a:rPr lang="es-MX" b="1" dirty="0" smtClean="0"/>
              <a:t>La unidad de capacidad en el Sistema Internacional es el L</a:t>
            </a:r>
            <a:endParaRPr lang="es-MX" dirty="0"/>
          </a:p>
        </p:txBody>
      </p:sp>
    </p:spTree>
    <p:extLst>
      <p:ext uri="{BB962C8B-B14F-4D97-AF65-F5344CB8AC3E}">
        <p14:creationId xmlns:p14="http://schemas.microsoft.com/office/powerpoint/2010/main" val="300352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48680"/>
            <a:ext cx="8208912" cy="830997"/>
          </a:xfrm>
          <a:prstGeom prst="rect">
            <a:avLst/>
          </a:prstGeom>
        </p:spPr>
        <p:txBody>
          <a:bodyPr wrap="square">
            <a:spAutoFit/>
          </a:bodyPr>
          <a:lstStyle/>
          <a:p>
            <a:pPr algn="ctr"/>
            <a:r>
              <a:rPr lang="es-MX" sz="2400" dirty="0" smtClean="0"/>
              <a:t>Para medir el volumen de los líquidos utilizamos la probeta. Determina el volumen de líquido en cada probeta</a:t>
            </a:r>
            <a:endParaRPr lang="es-MX" sz="2400" dirty="0"/>
          </a:p>
        </p:txBody>
      </p:sp>
      <p:pic>
        <p:nvPicPr>
          <p:cNvPr id="5" name="probeta.swf"/>
          <p:cNvPicPr>
            <a:picLocks noRot="1" noChangeAspect="1"/>
          </p:cNvPicPr>
          <p:nvPr>
            <a:videoFile r:link="rId1"/>
          </p:nvPr>
        </p:nvPicPr>
        <p:blipFill>
          <a:blip r:embed="rId3"/>
          <a:stretch>
            <a:fillRect/>
          </a:stretch>
        </p:blipFill>
        <p:spPr>
          <a:xfrm>
            <a:off x="1475656" y="1379677"/>
            <a:ext cx="6048672" cy="4785627"/>
          </a:xfrm>
          <a:prstGeom prst="rect">
            <a:avLst/>
          </a:prstGeom>
        </p:spPr>
      </p:pic>
    </p:spTree>
    <p:extLst>
      <p:ext uri="{BB962C8B-B14F-4D97-AF65-F5344CB8AC3E}">
        <p14:creationId xmlns:p14="http://schemas.microsoft.com/office/powerpoint/2010/main" val="16969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39797"/>
            <a:ext cx="8280920" cy="707886"/>
          </a:xfrm>
          <a:prstGeom prst="rect">
            <a:avLst/>
          </a:prstGeom>
        </p:spPr>
        <p:txBody>
          <a:bodyPr wrap="square">
            <a:spAutoFit/>
          </a:bodyPr>
          <a:lstStyle/>
          <a:p>
            <a:r>
              <a:rPr lang="es-MX" sz="2000" dirty="0" smtClean="0"/>
              <a:t>Para determinar el volumen de sólidos irregulares utilizamos también la probeta. Determina el volumen de los sólidos y explica el procedimiento que has seguido.</a:t>
            </a:r>
            <a:endParaRPr lang="es-MX" sz="2000" dirty="0"/>
          </a:p>
        </p:txBody>
      </p:sp>
      <p:pic>
        <p:nvPicPr>
          <p:cNvPr id="6" name="probetaf.swf"/>
          <p:cNvPicPr>
            <a:picLocks noRot="1" noChangeAspect="1"/>
          </p:cNvPicPr>
          <p:nvPr>
            <a:videoFile r:link="rId1"/>
          </p:nvPr>
        </p:nvPicPr>
        <p:blipFill>
          <a:blip r:embed="rId3"/>
          <a:stretch>
            <a:fillRect/>
          </a:stretch>
        </p:blipFill>
        <p:spPr>
          <a:xfrm>
            <a:off x="755576" y="1268760"/>
            <a:ext cx="7560840" cy="5184576"/>
          </a:xfrm>
          <a:prstGeom prst="rect">
            <a:avLst/>
          </a:prstGeom>
        </p:spPr>
      </p:pic>
    </p:spTree>
    <p:extLst>
      <p:ext uri="{BB962C8B-B14F-4D97-AF65-F5344CB8AC3E}">
        <p14:creationId xmlns:p14="http://schemas.microsoft.com/office/powerpoint/2010/main" val="36315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496944" cy="2400657"/>
          </a:xfrm>
          <a:prstGeom prst="rect">
            <a:avLst/>
          </a:prstGeom>
        </p:spPr>
        <p:txBody>
          <a:bodyPr wrap="square">
            <a:spAutoFit/>
          </a:bodyPr>
          <a:lstStyle/>
          <a:p>
            <a:pPr algn="ctr"/>
            <a:r>
              <a:rPr lang="es-MX" sz="2400" b="1" dirty="0" smtClean="0">
                <a:solidFill>
                  <a:srgbClr val="FFC000"/>
                </a:solidFill>
              </a:rPr>
              <a:t>LA TEMPERATURA</a:t>
            </a:r>
          </a:p>
          <a:p>
            <a:pPr algn="ctr"/>
            <a:endParaRPr lang="es-MX" sz="2400" b="1" dirty="0" smtClean="0">
              <a:solidFill>
                <a:srgbClr val="FFC000"/>
              </a:solidFill>
            </a:endParaRPr>
          </a:p>
          <a:p>
            <a:endParaRPr lang="es-MX" dirty="0" smtClean="0"/>
          </a:p>
          <a:p>
            <a:r>
              <a:rPr lang="es-MX" dirty="0" smtClean="0"/>
              <a:t> </a:t>
            </a:r>
            <a:r>
              <a:rPr lang="es-MX" sz="2800" dirty="0" smtClean="0"/>
              <a:t>La temperatura de un cuerpo es una propiedad general de la materia que se mide con el termómetro. La unidad en la que se mide la temperatura es el grado centígrado (</a:t>
            </a:r>
            <a:r>
              <a:rPr lang="es-MX" sz="2800" dirty="0" err="1" smtClean="0"/>
              <a:t>ºC</a:t>
            </a:r>
            <a:r>
              <a:rPr lang="es-MX" sz="2800" dirty="0" smtClean="0"/>
              <a:t>)</a:t>
            </a:r>
            <a:endParaRPr lang="es-MX" sz="2800" dirty="0"/>
          </a:p>
        </p:txBody>
      </p:sp>
    </p:spTree>
    <p:extLst>
      <p:ext uri="{BB962C8B-B14F-4D97-AF65-F5344CB8AC3E}">
        <p14:creationId xmlns:p14="http://schemas.microsoft.com/office/powerpoint/2010/main" val="1879535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5"/>
            <a:ext cx="8208912" cy="1015663"/>
          </a:xfrm>
          <a:prstGeom prst="rect">
            <a:avLst/>
          </a:prstGeom>
        </p:spPr>
        <p:txBody>
          <a:bodyPr wrap="square">
            <a:spAutoFit/>
          </a:bodyPr>
          <a:lstStyle/>
          <a:p>
            <a:pPr algn="just"/>
            <a:r>
              <a:rPr lang="es-MX" sz="2000" dirty="0" smtClean="0"/>
              <a:t>Tienes tres cajas: en una tienes guantes de lana, en otra tienes tornillos de acero y en la otra tienes arena. Midiendo la temperatura del interior de las cajas ¿podrías decir lo que contiene cada caja?</a:t>
            </a:r>
            <a:endParaRPr lang="es-MX" sz="2000" dirty="0"/>
          </a:p>
        </p:txBody>
      </p:sp>
      <p:pic>
        <p:nvPicPr>
          <p:cNvPr id="5" name="temp1.swf"/>
          <p:cNvPicPr>
            <a:picLocks noRot="1" noChangeAspect="1"/>
          </p:cNvPicPr>
          <p:nvPr>
            <a:videoFile r:link="rId1"/>
          </p:nvPr>
        </p:nvPicPr>
        <p:blipFill>
          <a:blip r:embed="rId3"/>
          <a:stretch>
            <a:fillRect/>
          </a:stretch>
        </p:blipFill>
        <p:spPr>
          <a:xfrm>
            <a:off x="971600" y="1376772"/>
            <a:ext cx="7200800" cy="4860540"/>
          </a:xfrm>
          <a:prstGeom prst="rect">
            <a:avLst/>
          </a:prstGeom>
        </p:spPr>
      </p:pic>
    </p:spTree>
    <p:extLst>
      <p:ext uri="{BB962C8B-B14F-4D97-AF65-F5344CB8AC3E}">
        <p14:creationId xmlns:p14="http://schemas.microsoft.com/office/powerpoint/2010/main" val="39183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4624"/>
            <a:ext cx="7920880" cy="1631216"/>
          </a:xfrm>
          <a:prstGeom prst="rect">
            <a:avLst/>
          </a:prstGeom>
        </p:spPr>
        <p:txBody>
          <a:bodyPr wrap="square">
            <a:spAutoFit/>
          </a:bodyPr>
          <a:lstStyle/>
          <a:p>
            <a:pPr algn="ctr"/>
            <a:r>
              <a:rPr lang="es-MX" sz="2800" b="1" dirty="0" smtClean="0">
                <a:solidFill>
                  <a:srgbClr val="FFFF00"/>
                </a:solidFill>
              </a:rPr>
              <a:t>La  densidad</a:t>
            </a:r>
          </a:p>
          <a:p>
            <a:endParaRPr lang="es-MX" dirty="0" smtClean="0"/>
          </a:p>
          <a:p>
            <a:r>
              <a:rPr lang="es-MX" dirty="0" smtClean="0"/>
              <a:t>Determina la masa de los distintos cilindros y anota los resultados en tu cuaderno en un tabla como  esta:</a:t>
            </a:r>
          </a:p>
          <a:p>
            <a:r>
              <a:rPr lang="es-MX" dirty="0" smtClean="0"/>
              <a:t>	  	  	 </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2585977800"/>
              </p:ext>
            </p:extLst>
          </p:nvPr>
        </p:nvGraphicFramePr>
        <p:xfrm>
          <a:off x="385192" y="1310080"/>
          <a:ext cx="8229600" cy="731520"/>
        </p:xfrm>
        <a:graphic>
          <a:graphicData uri="http://schemas.openxmlformats.org/drawingml/2006/table">
            <a:tbl>
              <a:tblPr/>
              <a:tblGrid>
                <a:gridCol w="1152144"/>
                <a:gridCol w="1152144"/>
                <a:gridCol w="1152144"/>
                <a:gridCol w="1152144"/>
                <a:gridCol w="1152144"/>
                <a:gridCol w="1234440"/>
                <a:gridCol w="1234440"/>
              </a:tblGrid>
              <a:tr h="0">
                <a:tc>
                  <a:txBody>
                    <a:bodyPr/>
                    <a:lstStyle/>
                    <a:p>
                      <a:pPr algn="ctr"/>
                      <a:r>
                        <a:rPr lang="es-MX" b="1" dirty="0"/>
                        <a:t>sustancia</a:t>
                      </a:r>
                      <a:endParaRPr lang="es-MX" dirty="0"/>
                    </a:p>
                  </a:txBody>
                  <a:tcPr anchor="ctr">
                    <a:lnL>
                      <a:noFill/>
                    </a:lnL>
                    <a:lnR>
                      <a:noFill/>
                    </a:lnR>
                    <a:lnT>
                      <a:noFill/>
                    </a:lnT>
                    <a:lnB>
                      <a:noFill/>
                    </a:lnB>
                  </a:tcPr>
                </a:tc>
                <a:tc>
                  <a:txBody>
                    <a:bodyPr/>
                    <a:lstStyle/>
                    <a:p>
                      <a:pPr algn="ctr"/>
                      <a:r>
                        <a:rPr lang="es-MX" b="1"/>
                        <a:t>aluminio</a:t>
                      </a:r>
                      <a:endParaRPr lang="es-MX"/>
                    </a:p>
                  </a:txBody>
                  <a:tcPr anchor="ctr">
                    <a:lnL>
                      <a:noFill/>
                    </a:lnL>
                    <a:lnR>
                      <a:noFill/>
                    </a:lnR>
                    <a:lnT>
                      <a:noFill/>
                    </a:lnT>
                    <a:lnB>
                      <a:noFill/>
                    </a:lnB>
                  </a:tcPr>
                </a:tc>
                <a:tc>
                  <a:txBody>
                    <a:bodyPr/>
                    <a:lstStyle/>
                    <a:p>
                      <a:pPr algn="ctr"/>
                      <a:r>
                        <a:rPr lang="es-MX" b="1" dirty="0"/>
                        <a:t>cobre</a:t>
                      </a:r>
                      <a:endParaRPr lang="es-MX" dirty="0"/>
                    </a:p>
                  </a:txBody>
                  <a:tcPr anchor="ctr">
                    <a:lnL>
                      <a:noFill/>
                    </a:lnL>
                    <a:lnR>
                      <a:noFill/>
                    </a:lnR>
                    <a:lnT>
                      <a:noFill/>
                    </a:lnT>
                    <a:lnB>
                      <a:noFill/>
                    </a:lnB>
                  </a:tcPr>
                </a:tc>
                <a:tc>
                  <a:txBody>
                    <a:bodyPr/>
                    <a:lstStyle/>
                    <a:p>
                      <a:pPr algn="ctr"/>
                      <a:r>
                        <a:rPr lang="es-MX" b="1"/>
                        <a:t>oro</a:t>
                      </a:r>
                      <a:endParaRPr lang="es-MX"/>
                    </a:p>
                  </a:txBody>
                  <a:tcPr anchor="ctr">
                    <a:lnL>
                      <a:noFill/>
                    </a:lnL>
                    <a:lnR>
                      <a:noFill/>
                    </a:lnR>
                    <a:lnT>
                      <a:noFill/>
                    </a:lnT>
                    <a:lnB>
                      <a:noFill/>
                    </a:lnB>
                  </a:tcPr>
                </a:tc>
                <a:tc>
                  <a:txBody>
                    <a:bodyPr/>
                    <a:lstStyle/>
                    <a:p>
                      <a:pPr algn="ctr"/>
                      <a:r>
                        <a:rPr lang="es-MX" b="1"/>
                        <a:t>madera</a:t>
                      </a:r>
                      <a:endParaRPr lang="es-MX"/>
                    </a:p>
                  </a:txBody>
                  <a:tcPr anchor="ctr">
                    <a:lnL>
                      <a:noFill/>
                    </a:lnL>
                    <a:lnR>
                      <a:noFill/>
                    </a:lnR>
                    <a:lnT>
                      <a:noFill/>
                    </a:lnT>
                    <a:lnB>
                      <a:noFill/>
                    </a:lnB>
                  </a:tcPr>
                </a:tc>
                <a:tc>
                  <a:txBody>
                    <a:bodyPr/>
                    <a:lstStyle/>
                    <a:p>
                      <a:pPr algn="ctr"/>
                      <a:r>
                        <a:rPr lang="es-MX" b="1"/>
                        <a:t>mármol</a:t>
                      </a:r>
                      <a:endParaRPr lang="es-MX"/>
                    </a:p>
                  </a:txBody>
                  <a:tcPr anchor="ctr">
                    <a:lnL>
                      <a:noFill/>
                    </a:lnL>
                    <a:lnR>
                      <a:noFill/>
                    </a:lnR>
                    <a:lnT>
                      <a:noFill/>
                    </a:lnT>
                    <a:lnB>
                      <a:noFill/>
                    </a:lnB>
                  </a:tcPr>
                </a:tc>
                <a:tc>
                  <a:txBody>
                    <a:bodyPr/>
                    <a:lstStyle/>
                    <a:p>
                      <a:pPr algn="ctr"/>
                      <a:r>
                        <a:rPr lang="es-MX" b="1"/>
                        <a:t>hierro</a:t>
                      </a:r>
                      <a:endParaRPr lang="es-MX"/>
                    </a:p>
                  </a:txBody>
                  <a:tcPr anchor="ctr">
                    <a:lnL>
                      <a:noFill/>
                    </a:lnL>
                    <a:lnR>
                      <a:noFill/>
                    </a:lnR>
                    <a:lnT>
                      <a:noFill/>
                    </a:lnT>
                    <a:lnB>
                      <a:noFill/>
                    </a:lnB>
                  </a:tcPr>
                </a:tc>
              </a:tr>
              <a:tr h="0">
                <a:tc>
                  <a:txBody>
                    <a:bodyPr/>
                    <a:lstStyle/>
                    <a:p>
                      <a:pPr algn="ctr"/>
                      <a:r>
                        <a:rPr lang="es-MX" b="1"/>
                        <a:t>m (g)</a:t>
                      </a:r>
                      <a:endParaRPr lang="es-MX"/>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dirty="0"/>
                        <a:t> </a:t>
                      </a:r>
                    </a:p>
                  </a:txBody>
                  <a:tcPr anchor="ctr">
                    <a:lnL>
                      <a:noFill/>
                    </a:lnL>
                    <a:lnR>
                      <a:noFill/>
                    </a:lnR>
                    <a:lnT>
                      <a:noFill/>
                    </a:lnT>
                    <a:lnB>
                      <a:noFill/>
                    </a:lnB>
                  </a:tcPr>
                </a:tc>
                <a:tc>
                  <a:txBody>
                    <a:bodyPr/>
                    <a:lstStyle/>
                    <a:p>
                      <a:r>
                        <a:rPr lang="es-MX" dirty="0"/>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dirty="0"/>
                        <a:t> </a:t>
                      </a:r>
                    </a:p>
                  </a:txBody>
                  <a:tcPr anchor="ctr">
                    <a:lnL>
                      <a:noFill/>
                    </a:lnL>
                    <a:lnR>
                      <a:noFill/>
                    </a:lnR>
                    <a:lnT>
                      <a:noFill/>
                    </a:lnT>
                    <a:lnB>
                      <a:noFill/>
                    </a:lnB>
                  </a:tcPr>
                </a:tc>
              </a:tr>
            </a:tbl>
          </a:graphicData>
        </a:graphic>
      </p:graphicFrame>
      <p:pic>
        <p:nvPicPr>
          <p:cNvPr id="6" name="densi1.swf"/>
          <p:cNvPicPr>
            <a:picLocks noRot="1" noChangeAspect="1"/>
          </p:cNvPicPr>
          <p:nvPr>
            <a:videoFile r:link="rId1"/>
          </p:nvPr>
        </p:nvPicPr>
        <p:blipFill>
          <a:blip r:embed="rId3"/>
          <a:stretch>
            <a:fillRect/>
          </a:stretch>
        </p:blipFill>
        <p:spPr>
          <a:xfrm>
            <a:off x="899592" y="2060848"/>
            <a:ext cx="8064896" cy="4797152"/>
          </a:xfrm>
          <a:prstGeom prst="rect">
            <a:avLst/>
          </a:prstGeom>
        </p:spPr>
      </p:pic>
    </p:spTree>
    <p:extLst>
      <p:ext uri="{BB962C8B-B14F-4D97-AF65-F5344CB8AC3E}">
        <p14:creationId xmlns:p14="http://schemas.microsoft.com/office/powerpoint/2010/main" val="28405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71600" y="460447"/>
            <a:ext cx="73591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Comic Sans MS" pitchFamily="66" charset="0"/>
                <a:cs typeface="Arial" pitchFamily="34" charset="0"/>
              </a:rPr>
              <a:t>Determina la masa de los distintos cilindros de aluminio y anota los resultados en tu cuaderno en un tabla como  esta:</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80883259"/>
              </p:ext>
            </p:extLst>
          </p:nvPr>
        </p:nvGraphicFramePr>
        <p:xfrm>
          <a:off x="683568" y="1412776"/>
          <a:ext cx="8229600" cy="731520"/>
        </p:xfrm>
        <a:graphic>
          <a:graphicData uri="http://schemas.openxmlformats.org/drawingml/2006/table">
            <a:tbl>
              <a:tblPr/>
              <a:tblGrid>
                <a:gridCol w="1152144"/>
                <a:gridCol w="1152144"/>
                <a:gridCol w="1152144"/>
                <a:gridCol w="1152144"/>
                <a:gridCol w="1152144"/>
                <a:gridCol w="1234440"/>
                <a:gridCol w="1234440"/>
              </a:tblGrid>
              <a:tr h="0">
                <a:tc>
                  <a:txBody>
                    <a:bodyPr/>
                    <a:lstStyle/>
                    <a:p>
                      <a:pPr algn="ctr"/>
                      <a:r>
                        <a:rPr lang="es-MX" b="1"/>
                        <a:t>V(cm</a:t>
                      </a:r>
                      <a:r>
                        <a:rPr lang="es-MX" b="1" baseline="30000"/>
                        <a:t>3</a:t>
                      </a:r>
                      <a:r>
                        <a:rPr lang="es-MX" b="1"/>
                        <a:t>)</a:t>
                      </a:r>
                      <a:endParaRPr lang="es-MX"/>
                    </a:p>
                  </a:txBody>
                  <a:tcPr anchor="ctr">
                    <a:lnL>
                      <a:noFill/>
                    </a:lnL>
                    <a:lnR>
                      <a:noFill/>
                    </a:lnR>
                    <a:lnT>
                      <a:noFill/>
                    </a:lnT>
                    <a:lnB>
                      <a:noFill/>
                    </a:lnB>
                  </a:tcPr>
                </a:tc>
                <a:tc>
                  <a:txBody>
                    <a:bodyPr/>
                    <a:lstStyle/>
                    <a:p>
                      <a:pPr algn="ctr"/>
                      <a:r>
                        <a:rPr lang="es-MX" b="1"/>
                        <a:t>5</a:t>
                      </a:r>
                      <a:endParaRPr lang="es-MX"/>
                    </a:p>
                  </a:txBody>
                  <a:tcPr anchor="ctr">
                    <a:lnL>
                      <a:noFill/>
                    </a:lnL>
                    <a:lnR>
                      <a:noFill/>
                    </a:lnR>
                    <a:lnT>
                      <a:noFill/>
                    </a:lnT>
                    <a:lnB>
                      <a:noFill/>
                    </a:lnB>
                  </a:tcPr>
                </a:tc>
                <a:tc>
                  <a:txBody>
                    <a:bodyPr/>
                    <a:lstStyle/>
                    <a:p>
                      <a:pPr algn="ctr"/>
                      <a:r>
                        <a:rPr lang="es-MX" b="1"/>
                        <a:t>10</a:t>
                      </a:r>
                      <a:endParaRPr lang="es-MX"/>
                    </a:p>
                  </a:txBody>
                  <a:tcPr anchor="ctr">
                    <a:lnL>
                      <a:noFill/>
                    </a:lnL>
                    <a:lnR>
                      <a:noFill/>
                    </a:lnR>
                    <a:lnT>
                      <a:noFill/>
                    </a:lnT>
                    <a:lnB>
                      <a:noFill/>
                    </a:lnB>
                  </a:tcPr>
                </a:tc>
                <a:tc>
                  <a:txBody>
                    <a:bodyPr/>
                    <a:lstStyle/>
                    <a:p>
                      <a:pPr algn="ctr"/>
                      <a:r>
                        <a:rPr lang="es-MX" b="1"/>
                        <a:t>20</a:t>
                      </a:r>
                      <a:endParaRPr lang="es-MX"/>
                    </a:p>
                  </a:txBody>
                  <a:tcPr anchor="ctr">
                    <a:lnL>
                      <a:noFill/>
                    </a:lnL>
                    <a:lnR>
                      <a:noFill/>
                    </a:lnR>
                    <a:lnT>
                      <a:noFill/>
                    </a:lnT>
                    <a:lnB>
                      <a:noFill/>
                    </a:lnB>
                  </a:tcPr>
                </a:tc>
                <a:tc>
                  <a:txBody>
                    <a:bodyPr/>
                    <a:lstStyle/>
                    <a:p>
                      <a:pPr algn="ctr"/>
                      <a:r>
                        <a:rPr lang="es-MX" b="1"/>
                        <a:t>30</a:t>
                      </a:r>
                      <a:endParaRPr lang="es-MX"/>
                    </a:p>
                  </a:txBody>
                  <a:tcPr anchor="ctr">
                    <a:lnL>
                      <a:noFill/>
                    </a:lnL>
                    <a:lnR>
                      <a:noFill/>
                    </a:lnR>
                    <a:lnT>
                      <a:noFill/>
                    </a:lnT>
                    <a:lnB>
                      <a:noFill/>
                    </a:lnB>
                  </a:tcPr>
                </a:tc>
                <a:tc>
                  <a:txBody>
                    <a:bodyPr/>
                    <a:lstStyle/>
                    <a:p>
                      <a:pPr algn="ctr"/>
                      <a:r>
                        <a:rPr lang="es-MX" b="1"/>
                        <a:t>40</a:t>
                      </a:r>
                      <a:endParaRPr lang="es-MX"/>
                    </a:p>
                  </a:txBody>
                  <a:tcPr anchor="ctr">
                    <a:lnL>
                      <a:noFill/>
                    </a:lnL>
                    <a:lnR>
                      <a:noFill/>
                    </a:lnR>
                    <a:lnT>
                      <a:noFill/>
                    </a:lnT>
                    <a:lnB>
                      <a:noFill/>
                    </a:lnB>
                  </a:tcPr>
                </a:tc>
                <a:tc>
                  <a:txBody>
                    <a:bodyPr/>
                    <a:lstStyle/>
                    <a:p>
                      <a:pPr algn="ctr"/>
                      <a:r>
                        <a:rPr lang="es-MX" b="1"/>
                        <a:t>50</a:t>
                      </a:r>
                      <a:endParaRPr lang="es-MX"/>
                    </a:p>
                  </a:txBody>
                  <a:tcPr anchor="ctr">
                    <a:lnL>
                      <a:noFill/>
                    </a:lnL>
                    <a:lnR>
                      <a:noFill/>
                    </a:lnR>
                    <a:lnT>
                      <a:noFill/>
                    </a:lnT>
                    <a:lnB>
                      <a:noFill/>
                    </a:lnB>
                  </a:tcPr>
                </a:tc>
              </a:tr>
              <a:tr h="0">
                <a:tc>
                  <a:txBody>
                    <a:bodyPr/>
                    <a:lstStyle/>
                    <a:p>
                      <a:pPr algn="ctr"/>
                      <a:r>
                        <a:rPr lang="es-MX" b="1"/>
                        <a:t>m (g)</a:t>
                      </a:r>
                      <a:endParaRPr lang="es-MX"/>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dirty="0"/>
                        <a:t> </a:t>
                      </a:r>
                    </a:p>
                  </a:txBody>
                  <a:tcPr anchor="ctr">
                    <a:lnL>
                      <a:noFill/>
                    </a:lnL>
                    <a:lnR>
                      <a:noFill/>
                    </a:lnR>
                    <a:lnT>
                      <a:noFill/>
                    </a:lnT>
                    <a:lnB>
                      <a:noFill/>
                    </a:lnB>
                  </a:tcPr>
                </a:tc>
              </a:tr>
            </a:tbl>
          </a:graphicData>
        </a:graphic>
      </p:graphicFrame>
      <p:pic>
        <p:nvPicPr>
          <p:cNvPr id="7" name="densi2.swf"/>
          <p:cNvPicPr>
            <a:picLocks noRot="1" noChangeAspect="1"/>
          </p:cNvPicPr>
          <p:nvPr>
            <a:videoFile r:link="rId1"/>
          </p:nvPr>
        </p:nvPicPr>
        <p:blipFill>
          <a:blip r:embed="rId3"/>
          <a:stretch>
            <a:fillRect/>
          </a:stretch>
        </p:blipFill>
        <p:spPr>
          <a:xfrm>
            <a:off x="420915" y="2276872"/>
            <a:ext cx="8352928" cy="4167336"/>
          </a:xfrm>
          <a:prstGeom prst="rect">
            <a:avLst/>
          </a:prstGeom>
        </p:spPr>
      </p:pic>
    </p:spTree>
    <p:extLst>
      <p:ext uri="{BB962C8B-B14F-4D97-AF65-F5344CB8AC3E}">
        <p14:creationId xmlns:p14="http://schemas.microsoft.com/office/powerpoint/2010/main" val="398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404664"/>
            <a:ext cx="8064896" cy="1569660"/>
          </a:xfrm>
          <a:prstGeom prst="rect">
            <a:avLst/>
          </a:prstGeom>
        </p:spPr>
        <p:txBody>
          <a:bodyPr wrap="square">
            <a:spAutoFit/>
          </a:bodyPr>
          <a:lstStyle/>
          <a:p>
            <a:pPr algn="just"/>
            <a:r>
              <a:rPr lang="es-MX" sz="2400" dirty="0" smtClean="0">
                <a:solidFill>
                  <a:srgbClr val="FFFF00"/>
                </a:solidFill>
              </a:rPr>
              <a:t>DENSIDAD </a:t>
            </a:r>
            <a:r>
              <a:rPr lang="es-MX" sz="2400" dirty="0" smtClean="0"/>
              <a:t>: </a:t>
            </a:r>
            <a:r>
              <a:rPr lang="es-MX" sz="2400" b="1" dirty="0" smtClean="0"/>
              <a:t> La densidad de un material es la masa que corresponde a un volumen unidad de dicho cuerpo.</a:t>
            </a:r>
            <a:endParaRPr lang="es-MX" sz="2400" dirty="0" smtClean="0"/>
          </a:p>
          <a:p>
            <a:pPr algn="just"/>
            <a:r>
              <a:rPr lang="es-MX" sz="2400" b="1" dirty="0" smtClean="0"/>
              <a:t>  Si no tienes un volumen unidad puedes usar la siguiente fórmula</a:t>
            </a:r>
            <a:endParaRPr lang="es-MX" sz="2400" dirty="0"/>
          </a:p>
        </p:txBody>
      </p:sp>
      <p:sp>
        <p:nvSpPr>
          <p:cNvPr id="5" name="4 Rectángulo"/>
          <p:cNvSpPr/>
          <p:nvPr/>
        </p:nvSpPr>
        <p:spPr>
          <a:xfrm>
            <a:off x="539552" y="4470211"/>
            <a:ext cx="8136904" cy="830997"/>
          </a:xfrm>
          <a:prstGeom prst="rect">
            <a:avLst/>
          </a:prstGeom>
        </p:spPr>
        <p:txBody>
          <a:bodyPr wrap="square">
            <a:spAutoFit/>
          </a:bodyPr>
          <a:lstStyle/>
          <a:p>
            <a:r>
              <a:rPr lang="es-MX" sz="2400" dirty="0" smtClean="0"/>
              <a:t>La unidad en la que se mide la densidad en el Sistema Internacional es el kg/m3 , otra unidad que puedes usar es g/cm3 ó g/</a:t>
            </a:r>
            <a:r>
              <a:rPr lang="es-MX" sz="2400" dirty="0" err="1" smtClean="0"/>
              <a:t>mL</a:t>
            </a:r>
            <a:endParaRPr lang="es-MX" sz="2400" dirty="0"/>
          </a:p>
        </p:txBody>
      </p:sp>
      <p:pic>
        <p:nvPicPr>
          <p:cNvPr id="6" name="formula.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95736" y="2393654"/>
            <a:ext cx="4618206" cy="1539402"/>
          </a:xfrm>
          <a:prstGeom prst="rect">
            <a:avLst/>
          </a:prstGeom>
        </p:spPr>
      </p:pic>
    </p:spTree>
    <p:extLst>
      <p:ext uri="{BB962C8B-B14F-4D97-AF65-F5344CB8AC3E}">
        <p14:creationId xmlns:p14="http://schemas.microsoft.com/office/powerpoint/2010/main" val="3167496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47506236"/>
              </p:ext>
            </p:extLst>
          </p:nvPr>
        </p:nvGraphicFramePr>
        <p:xfrm>
          <a:off x="395536" y="2492896"/>
          <a:ext cx="8229600" cy="1097280"/>
        </p:xfrm>
        <a:graphic>
          <a:graphicData uri="http://schemas.openxmlformats.org/drawingml/2006/table">
            <a:tbl>
              <a:tblPr/>
              <a:tblGrid>
                <a:gridCol w="1440160"/>
                <a:gridCol w="864128"/>
                <a:gridCol w="1152144"/>
                <a:gridCol w="1152144"/>
                <a:gridCol w="1152144"/>
                <a:gridCol w="1234440"/>
                <a:gridCol w="1234440"/>
              </a:tblGrid>
              <a:tr h="149736">
                <a:tc>
                  <a:txBody>
                    <a:bodyPr/>
                    <a:lstStyle/>
                    <a:p>
                      <a:pPr algn="ctr"/>
                      <a:r>
                        <a:rPr lang="es-MX" b="1" dirty="0"/>
                        <a:t>V(cm</a:t>
                      </a:r>
                      <a:r>
                        <a:rPr lang="es-MX" b="1" baseline="30000" dirty="0"/>
                        <a:t>3</a:t>
                      </a:r>
                      <a:r>
                        <a:rPr lang="es-MX" b="1" dirty="0"/>
                        <a:t>)</a:t>
                      </a:r>
                      <a:endParaRPr lang="es-MX" dirty="0"/>
                    </a:p>
                  </a:txBody>
                  <a:tcPr anchor="ctr">
                    <a:lnL>
                      <a:noFill/>
                    </a:lnL>
                    <a:lnR>
                      <a:noFill/>
                    </a:lnR>
                    <a:lnT>
                      <a:noFill/>
                    </a:lnT>
                    <a:lnB>
                      <a:noFill/>
                    </a:lnB>
                  </a:tcPr>
                </a:tc>
                <a:tc>
                  <a:txBody>
                    <a:bodyPr/>
                    <a:lstStyle/>
                    <a:p>
                      <a:pPr algn="ctr"/>
                      <a:r>
                        <a:rPr lang="es-MX" b="1"/>
                        <a:t>5</a:t>
                      </a:r>
                      <a:endParaRPr lang="es-MX"/>
                    </a:p>
                  </a:txBody>
                  <a:tcPr anchor="ctr">
                    <a:lnL>
                      <a:noFill/>
                    </a:lnL>
                    <a:lnR>
                      <a:noFill/>
                    </a:lnR>
                    <a:lnT>
                      <a:noFill/>
                    </a:lnT>
                    <a:lnB>
                      <a:noFill/>
                    </a:lnB>
                  </a:tcPr>
                </a:tc>
                <a:tc>
                  <a:txBody>
                    <a:bodyPr/>
                    <a:lstStyle/>
                    <a:p>
                      <a:pPr algn="ctr"/>
                      <a:r>
                        <a:rPr lang="es-MX" b="1"/>
                        <a:t>10</a:t>
                      </a:r>
                      <a:endParaRPr lang="es-MX"/>
                    </a:p>
                  </a:txBody>
                  <a:tcPr anchor="ctr">
                    <a:lnL>
                      <a:noFill/>
                    </a:lnL>
                    <a:lnR>
                      <a:noFill/>
                    </a:lnR>
                    <a:lnT>
                      <a:noFill/>
                    </a:lnT>
                    <a:lnB>
                      <a:noFill/>
                    </a:lnB>
                  </a:tcPr>
                </a:tc>
                <a:tc>
                  <a:txBody>
                    <a:bodyPr/>
                    <a:lstStyle/>
                    <a:p>
                      <a:pPr algn="ctr"/>
                      <a:r>
                        <a:rPr lang="es-MX" b="1"/>
                        <a:t>20</a:t>
                      </a:r>
                      <a:endParaRPr lang="es-MX"/>
                    </a:p>
                  </a:txBody>
                  <a:tcPr anchor="ctr">
                    <a:lnL>
                      <a:noFill/>
                    </a:lnL>
                    <a:lnR>
                      <a:noFill/>
                    </a:lnR>
                    <a:lnT>
                      <a:noFill/>
                    </a:lnT>
                    <a:lnB>
                      <a:noFill/>
                    </a:lnB>
                  </a:tcPr>
                </a:tc>
                <a:tc>
                  <a:txBody>
                    <a:bodyPr/>
                    <a:lstStyle/>
                    <a:p>
                      <a:pPr algn="ctr"/>
                      <a:r>
                        <a:rPr lang="es-MX" b="1"/>
                        <a:t>30</a:t>
                      </a:r>
                      <a:endParaRPr lang="es-MX"/>
                    </a:p>
                  </a:txBody>
                  <a:tcPr anchor="ctr">
                    <a:lnL>
                      <a:noFill/>
                    </a:lnL>
                    <a:lnR>
                      <a:noFill/>
                    </a:lnR>
                    <a:lnT>
                      <a:noFill/>
                    </a:lnT>
                    <a:lnB>
                      <a:noFill/>
                    </a:lnB>
                  </a:tcPr>
                </a:tc>
                <a:tc>
                  <a:txBody>
                    <a:bodyPr/>
                    <a:lstStyle/>
                    <a:p>
                      <a:pPr algn="ctr"/>
                      <a:r>
                        <a:rPr lang="es-MX" b="1"/>
                        <a:t>40</a:t>
                      </a:r>
                      <a:endParaRPr lang="es-MX"/>
                    </a:p>
                  </a:txBody>
                  <a:tcPr anchor="ctr">
                    <a:lnL>
                      <a:noFill/>
                    </a:lnL>
                    <a:lnR>
                      <a:noFill/>
                    </a:lnR>
                    <a:lnT>
                      <a:noFill/>
                    </a:lnT>
                    <a:lnB>
                      <a:noFill/>
                    </a:lnB>
                  </a:tcPr>
                </a:tc>
                <a:tc>
                  <a:txBody>
                    <a:bodyPr/>
                    <a:lstStyle/>
                    <a:p>
                      <a:pPr algn="ctr"/>
                      <a:r>
                        <a:rPr lang="es-MX" b="1"/>
                        <a:t>50</a:t>
                      </a:r>
                      <a:endParaRPr lang="es-MX"/>
                    </a:p>
                  </a:txBody>
                  <a:tcPr anchor="ctr">
                    <a:lnL>
                      <a:noFill/>
                    </a:lnL>
                    <a:lnR>
                      <a:noFill/>
                    </a:lnR>
                    <a:lnT>
                      <a:noFill/>
                    </a:lnT>
                    <a:lnB>
                      <a:noFill/>
                    </a:lnB>
                  </a:tcPr>
                </a:tc>
              </a:tr>
              <a:tr h="0">
                <a:tc>
                  <a:txBody>
                    <a:bodyPr/>
                    <a:lstStyle/>
                    <a:p>
                      <a:pPr algn="ctr"/>
                      <a:r>
                        <a:rPr lang="es-MX" b="1"/>
                        <a:t>m (g)</a:t>
                      </a:r>
                      <a:endParaRPr lang="es-MX"/>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r>
              <a:tr h="0">
                <a:tc>
                  <a:txBody>
                    <a:bodyPr/>
                    <a:lstStyle/>
                    <a:p>
                      <a:pPr algn="ctr"/>
                      <a:r>
                        <a:rPr lang="es-MX" b="1" dirty="0"/>
                        <a:t>d (g/cm</a:t>
                      </a:r>
                      <a:r>
                        <a:rPr lang="es-MX" b="1" baseline="30000" dirty="0"/>
                        <a:t>3</a:t>
                      </a:r>
                      <a:r>
                        <a:rPr lang="es-MX" b="1" dirty="0"/>
                        <a:t>)</a:t>
                      </a:r>
                      <a:endParaRPr lang="es-MX" dirty="0"/>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a:t> </a:t>
                      </a:r>
                    </a:p>
                  </a:txBody>
                  <a:tcPr anchor="ctr">
                    <a:lnL>
                      <a:noFill/>
                    </a:lnL>
                    <a:lnR>
                      <a:noFill/>
                    </a:lnR>
                    <a:lnT>
                      <a:noFill/>
                    </a:lnT>
                    <a:lnB>
                      <a:noFill/>
                    </a:lnB>
                  </a:tcPr>
                </a:tc>
                <a:tc>
                  <a:txBody>
                    <a:bodyPr/>
                    <a:lstStyle/>
                    <a:p>
                      <a:r>
                        <a:rPr lang="es-MX" dirty="0"/>
                        <a:t> </a:t>
                      </a:r>
                    </a:p>
                  </a:txBody>
                  <a:tcPr anchor="ctr">
                    <a:lnL>
                      <a:noFill/>
                    </a:lnL>
                    <a:lnR>
                      <a:noFill/>
                    </a:lnR>
                    <a:lnT>
                      <a:noFill/>
                    </a:lnT>
                    <a:lnB>
                      <a:noFill/>
                    </a:lnB>
                  </a:tcPr>
                </a:tc>
              </a:tr>
            </a:tbl>
          </a:graphicData>
        </a:graphic>
      </p:graphicFrame>
      <p:sp>
        <p:nvSpPr>
          <p:cNvPr id="5" name="4 Rectángulo"/>
          <p:cNvSpPr/>
          <p:nvPr/>
        </p:nvSpPr>
        <p:spPr>
          <a:xfrm>
            <a:off x="539552" y="620688"/>
            <a:ext cx="8280920" cy="461665"/>
          </a:xfrm>
          <a:prstGeom prst="rect">
            <a:avLst/>
          </a:prstGeom>
        </p:spPr>
        <p:txBody>
          <a:bodyPr wrap="square">
            <a:spAutoFit/>
          </a:bodyPr>
          <a:lstStyle/>
          <a:p>
            <a:pPr algn="ctr"/>
            <a:r>
              <a:rPr lang="es-MX" sz="2400" b="1" dirty="0" smtClean="0"/>
              <a:t>Determina </a:t>
            </a:r>
            <a:r>
              <a:rPr lang="es-MX" sz="2400" b="1" dirty="0"/>
              <a:t>la densidad de los diferentes cilindros de aluminio.</a:t>
            </a:r>
          </a:p>
        </p:txBody>
      </p:sp>
    </p:spTree>
    <p:extLst>
      <p:ext uri="{BB962C8B-B14F-4D97-AF65-F5344CB8AC3E}">
        <p14:creationId xmlns:p14="http://schemas.microsoft.com/office/powerpoint/2010/main" val="2493806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332656"/>
            <a:ext cx="8136904"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rgbClr val="002060"/>
                </a:solidFill>
                <a:effectLst/>
                <a:uLnTx/>
                <a:uFillTx/>
              </a:rPr>
              <a:t>ACTIVIDAD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ysClr val="windowText" lastClr="000000"/>
                </a:solidFill>
                <a:effectLst/>
                <a:uLnTx/>
                <a:uFillTx/>
              </a:rPr>
              <a:t>¿Es el aire materia? Tienes dos globos iguales: uno vacío y otro lleno de aire pésalos y comprueba si el aire tiene masa.</a:t>
            </a:r>
          </a:p>
        </p:txBody>
      </p:sp>
      <p:pic>
        <p:nvPicPr>
          <p:cNvPr id="5" name="aire1.swf"/>
          <p:cNvPicPr>
            <a:picLocks noRot="1" noChangeAspect="1"/>
          </p:cNvPicPr>
          <p:nvPr>
            <a:videoFile r:link="rId1"/>
          </p:nvPr>
        </p:nvPicPr>
        <p:blipFill>
          <a:blip r:embed="rId3"/>
          <a:stretch>
            <a:fillRect/>
          </a:stretch>
        </p:blipFill>
        <p:spPr>
          <a:xfrm>
            <a:off x="1403648" y="1538790"/>
            <a:ext cx="6192688" cy="4698522"/>
          </a:xfrm>
          <a:prstGeom prst="rect">
            <a:avLst/>
          </a:prstGeom>
        </p:spPr>
      </p:pic>
    </p:spTree>
    <p:extLst>
      <p:ext uri="{BB962C8B-B14F-4D97-AF65-F5344CB8AC3E}">
        <p14:creationId xmlns:p14="http://schemas.microsoft.com/office/powerpoint/2010/main" val="374794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nsi3.swf"/>
          <p:cNvPicPr>
            <a:picLocks noRot="1" noChangeAspect="1"/>
          </p:cNvPicPr>
          <p:nvPr>
            <a:videoFile r:link="rId1"/>
          </p:nvPr>
        </p:nvPicPr>
        <p:blipFill>
          <a:blip r:embed="rId3"/>
          <a:stretch>
            <a:fillRect/>
          </a:stretch>
        </p:blipFill>
        <p:spPr>
          <a:xfrm>
            <a:off x="755576" y="458670"/>
            <a:ext cx="7632848" cy="5724636"/>
          </a:xfrm>
          <a:prstGeom prst="rect">
            <a:avLst/>
          </a:prstGeom>
        </p:spPr>
      </p:pic>
    </p:spTree>
    <p:extLst>
      <p:ext uri="{BB962C8B-B14F-4D97-AF65-F5344CB8AC3E}">
        <p14:creationId xmlns:p14="http://schemas.microsoft.com/office/powerpoint/2010/main" val="29064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628800"/>
            <a:ext cx="8640960" cy="923330"/>
          </a:xfrm>
          <a:prstGeom prst="rect">
            <a:avLst/>
          </a:prstGeom>
        </p:spPr>
        <p:txBody>
          <a:bodyPr wrap="square">
            <a:spAutoFit/>
          </a:bodyPr>
          <a:lstStyle/>
          <a:p>
            <a:r>
              <a:rPr lang="es-MX" dirty="0"/>
              <a:t> Dispones de tres líquidos (agua, aceite y cloroformo). Mide la masa de diferentes volúmenes de cada líquido y anota los resultados en la tabla. No olvides restar en cada caso la masa de la probeta vacía.</a:t>
            </a:r>
          </a:p>
        </p:txBody>
      </p:sp>
      <p:graphicFrame>
        <p:nvGraphicFramePr>
          <p:cNvPr id="5" name="4 Tabla"/>
          <p:cNvGraphicFramePr>
            <a:graphicFrameLocks noGrp="1"/>
          </p:cNvGraphicFramePr>
          <p:nvPr>
            <p:extLst>
              <p:ext uri="{D42A27DB-BD31-4B8C-83A1-F6EECF244321}">
                <p14:modId xmlns:p14="http://schemas.microsoft.com/office/powerpoint/2010/main" val="208903764"/>
              </p:ext>
            </p:extLst>
          </p:nvPr>
        </p:nvGraphicFramePr>
        <p:xfrm>
          <a:off x="385192" y="3212976"/>
          <a:ext cx="8229600" cy="1463040"/>
        </p:xfrm>
        <a:graphic>
          <a:graphicData uri="http://schemas.openxmlformats.org/drawingml/2006/table">
            <a:tbl>
              <a:tblPr/>
              <a:tblGrid>
                <a:gridCol w="1306488"/>
                <a:gridCol w="997800"/>
                <a:gridCol w="1152144"/>
                <a:gridCol w="1152144"/>
                <a:gridCol w="1152144"/>
                <a:gridCol w="1234440"/>
                <a:gridCol w="1234440"/>
              </a:tblGrid>
              <a:tr h="0">
                <a:tc>
                  <a:txBody>
                    <a:bodyPr/>
                    <a:lstStyle/>
                    <a:p>
                      <a:pPr algn="ctr"/>
                      <a:endParaRPr lang="es-MX" dirty="0"/>
                    </a:p>
                  </a:txBody>
                  <a:tcPr anchor="ctr">
                    <a:lnL>
                      <a:noFill/>
                    </a:lnL>
                    <a:lnR>
                      <a:noFill/>
                    </a:lnR>
                    <a:lnT>
                      <a:noFill/>
                    </a:lnT>
                    <a:lnB>
                      <a:noFill/>
                    </a:lnB>
                    <a:solidFill>
                      <a:srgbClr val="FF0000"/>
                    </a:solidFill>
                  </a:tcPr>
                </a:tc>
                <a:tc>
                  <a:txBody>
                    <a:bodyPr/>
                    <a:lstStyle/>
                    <a:p>
                      <a:pPr algn="ctr"/>
                      <a:r>
                        <a:rPr lang="es-MX" b="1"/>
                        <a:t>V (mL)</a:t>
                      </a:r>
                      <a:endParaRPr lang="es-MX"/>
                    </a:p>
                  </a:txBody>
                  <a:tcPr anchor="ctr">
                    <a:lnL>
                      <a:noFill/>
                    </a:lnL>
                    <a:lnR>
                      <a:noFill/>
                    </a:lnR>
                    <a:lnT>
                      <a:noFill/>
                    </a:lnT>
                    <a:lnB>
                      <a:noFill/>
                    </a:lnB>
                  </a:tcPr>
                </a:tc>
                <a:tc>
                  <a:txBody>
                    <a:bodyPr/>
                    <a:lstStyle/>
                    <a:p>
                      <a:pPr algn="ctr"/>
                      <a:r>
                        <a:rPr lang="es-MX" b="1"/>
                        <a:t>10</a:t>
                      </a:r>
                      <a:endParaRPr lang="es-MX"/>
                    </a:p>
                  </a:txBody>
                  <a:tcPr anchor="ctr">
                    <a:lnL>
                      <a:noFill/>
                    </a:lnL>
                    <a:lnR>
                      <a:noFill/>
                    </a:lnR>
                    <a:lnT>
                      <a:noFill/>
                    </a:lnT>
                    <a:lnB>
                      <a:noFill/>
                    </a:lnB>
                  </a:tcPr>
                </a:tc>
                <a:tc>
                  <a:txBody>
                    <a:bodyPr/>
                    <a:lstStyle/>
                    <a:p>
                      <a:pPr algn="ctr"/>
                      <a:r>
                        <a:rPr lang="es-MX" b="1"/>
                        <a:t>20</a:t>
                      </a:r>
                      <a:endParaRPr lang="es-MX"/>
                    </a:p>
                  </a:txBody>
                  <a:tcPr anchor="ctr">
                    <a:lnL>
                      <a:noFill/>
                    </a:lnL>
                    <a:lnR>
                      <a:noFill/>
                    </a:lnR>
                    <a:lnT>
                      <a:noFill/>
                    </a:lnT>
                    <a:lnB>
                      <a:noFill/>
                    </a:lnB>
                  </a:tcPr>
                </a:tc>
                <a:tc>
                  <a:txBody>
                    <a:bodyPr/>
                    <a:lstStyle/>
                    <a:p>
                      <a:pPr algn="ctr"/>
                      <a:r>
                        <a:rPr lang="es-MX" b="1"/>
                        <a:t>30</a:t>
                      </a:r>
                      <a:endParaRPr lang="es-MX"/>
                    </a:p>
                  </a:txBody>
                  <a:tcPr anchor="ctr">
                    <a:lnL>
                      <a:noFill/>
                    </a:lnL>
                    <a:lnR>
                      <a:noFill/>
                    </a:lnR>
                    <a:lnT>
                      <a:noFill/>
                    </a:lnT>
                    <a:lnB>
                      <a:noFill/>
                    </a:lnB>
                  </a:tcPr>
                </a:tc>
                <a:tc>
                  <a:txBody>
                    <a:bodyPr/>
                    <a:lstStyle/>
                    <a:p>
                      <a:pPr algn="ctr"/>
                      <a:r>
                        <a:rPr lang="es-MX" b="1"/>
                        <a:t>40</a:t>
                      </a:r>
                      <a:endParaRPr lang="es-MX"/>
                    </a:p>
                  </a:txBody>
                  <a:tcPr anchor="ctr">
                    <a:lnL>
                      <a:noFill/>
                    </a:lnL>
                    <a:lnR>
                      <a:noFill/>
                    </a:lnR>
                    <a:lnT>
                      <a:noFill/>
                    </a:lnT>
                    <a:lnB>
                      <a:noFill/>
                    </a:lnB>
                  </a:tcPr>
                </a:tc>
                <a:tc>
                  <a:txBody>
                    <a:bodyPr/>
                    <a:lstStyle/>
                    <a:p>
                      <a:pPr algn="ctr"/>
                      <a:r>
                        <a:rPr lang="es-MX" b="1"/>
                        <a:t>50</a:t>
                      </a:r>
                      <a:endParaRPr lang="es-MX"/>
                    </a:p>
                  </a:txBody>
                  <a:tcPr anchor="ctr">
                    <a:lnL>
                      <a:noFill/>
                    </a:lnL>
                    <a:lnR>
                      <a:noFill/>
                    </a:lnR>
                    <a:lnT>
                      <a:noFill/>
                    </a:lnT>
                    <a:lnB>
                      <a:noFill/>
                    </a:lnB>
                  </a:tcPr>
                </a:tc>
              </a:tr>
              <a:tr h="0">
                <a:tc>
                  <a:txBody>
                    <a:bodyPr/>
                    <a:lstStyle/>
                    <a:p>
                      <a:pPr algn="ctr"/>
                      <a:r>
                        <a:rPr lang="es-MX" b="1"/>
                        <a:t>agua</a:t>
                      </a:r>
                      <a:endParaRPr lang="es-MX"/>
                    </a:p>
                  </a:txBody>
                  <a:tcPr anchor="ctr">
                    <a:lnL>
                      <a:noFill/>
                    </a:lnL>
                    <a:lnR>
                      <a:noFill/>
                    </a:lnR>
                    <a:lnT>
                      <a:noFill/>
                    </a:lnT>
                    <a:lnB>
                      <a:noFill/>
                    </a:lnB>
                  </a:tcPr>
                </a:tc>
                <a:tc>
                  <a:txBody>
                    <a:bodyPr/>
                    <a:lstStyle/>
                    <a:p>
                      <a:pPr algn="ctr"/>
                      <a:r>
                        <a:rPr lang="es-MX" b="1"/>
                        <a:t>m(g)</a:t>
                      </a:r>
                      <a:endParaRPr lang="es-MX"/>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r>
              <a:tr h="0">
                <a:tc>
                  <a:txBody>
                    <a:bodyPr/>
                    <a:lstStyle/>
                    <a:p>
                      <a:pPr algn="ctr"/>
                      <a:r>
                        <a:rPr lang="es-MX" b="1"/>
                        <a:t>aceite</a:t>
                      </a:r>
                      <a:endParaRPr lang="es-MX"/>
                    </a:p>
                  </a:txBody>
                  <a:tcPr anchor="ctr">
                    <a:lnL>
                      <a:noFill/>
                    </a:lnL>
                    <a:lnR>
                      <a:noFill/>
                    </a:lnR>
                    <a:lnT>
                      <a:noFill/>
                    </a:lnT>
                    <a:lnB>
                      <a:noFill/>
                    </a:lnB>
                  </a:tcPr>
                </a:tc>
                <a:tc>
                  <a:txBody>
                    <a:bodyPr/>
                    <a:lstStyle/>
                    <a:p>
                      <a:pPr algn="ctr"/>
                      <a:r>
                        <a:rPr lang="es-MX" b="1"/>
                        <a:t>m(g)</a:t>
                      </a:r>
                      <a:endParaRPr lang="es-MX"/>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dirty="0"/>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r>
              <a:tr h="0">
                <a:tc>
                  <a:txBody>
                    <a:bodyPr/>
                    <a:lstStyle/>
                    <a:p>
                      <a:pPr algn="ctr"/>
                      <a:r>
                        <a:rPr lang="es-MX" b="1"/>
                        <a:t>cloroformo</a:t>
                      </a:r>
                      <a:endParaRPr lang="es-MX"/>
                    </a:p>
                  </a:txBody>
                  <a:tcPr anchor="ctr">
                    <a:lnL>
                      <a:noFill/>
                    </a:lnL>
                    <a:lnR>
                      <a:noFill/>
                    </a:lnR>
                    <a:lnT>
                      <a:noFill/>
                    </a:lnT>
                    <a:lnB>
                      <a:noFill/>
                    </a:lnB>
                  </a:tcPr>
                </a:tc>
                <a:tc>
                  <a:txBody>
                    <a:bodyPr/>
                    <a:lstStyle/>
                    <a:p>
                      <a:pPr algn="ctr"/>
                      <a:r>
                        <a:rPr lang="es-MX" b="1"/>
                        <a:t>m(g)</a:t>
                      </a:r>
                      <a:endParaRPr lang="es-MX"/>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a:t> </a:t>
                      </a:r>
                    </a:p>
                  </a:txBody>
                  <a:tcPr anchor="ctr">
                    <a:lnL>
                      <a:noFill/>
                    </a:lnL>
                    <a:lnR>
                      <a:noFill/>
                    </a:lnR>
                    <a:lnT>
                      <a:noFill/>
                    </a:lnT>
                    <a:lnB>
                      <a:noFill/>
                    </a:lnB>
                  </a:tcPr>
                </a:tc>
                <a:tc>
                  <a:txBody>
                    <a:bodyPr/>
                    <a:lstStyle/>
                    <a:p>
                      <a:pPr algn="ctr"/>
                      <a:r>
                        <a:rPr lang="es-MX" dirty="0"/>
                        <a:t> </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925940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nsi4.swf"/>
          <p:cNvPicPr>
            <a:picLocks noRot="1" noChangeAspect="1"/>
          </p:cNvPicPr>
          <p:nvPr>
            <a:videoFile r:link="rId1"/>
          </p:nvPr>
        </p:nvPicPr>
        <p:blipFill>
          <a:blip r:embed="rId3"/>
          <a:stretch>
            <a:fillRect/>
          </a:stretch>
        </p:blipFill>
        <p:spPr>
          <a:xfrm>
            <a:off x="251520" y="188640"/>
            <a:ext cx="8568952" cy="6336704"/>
          </a:xfrm>
          <a:prstGeom prst="rect">
            <a:avLst/>
          </a:prstGeom>
        </p:spPr>
      </p:pic>
    </p:spTree>
    <p:extLst>
      <p:ext uri="{BB962C8B-B14F-4D97-AF65-F5344CB8AC3E}">
        <p14:creationId xmlns:p14="http://schemas.microsoft.com/office/powerpoint/2010/main" val="14056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6"/>
            <a:ext cx="7992888" cy="2800767"/>
          </a:xfrm>
          <a:prstGeom prst="rect">
            <a:avLst/>
          </a:prstGeom>
        </p:spPr>
        <p:txBody>
          <a:bodyPr wrap="square">
            <a:spAutoFit/>
          </a:bodyPr>
          <a:lstStyle/>
          <a:p>
            <a:pPr algn="ctr"/>
            <a:r>
              <a:rPr lang="es-MX" sz="2800" b="1" dirty="0">
                <a:solidFill>
                  <a:srgbClr val="FFFF00"/>
                </a:solidFill>
              </a:rPr>
              <a:t>EL PUNTO DE </a:t>
            </a:r>
            <a:r>
              <a:rPr lang="es-MX" sz="2800" b="1" dirty="0" smtClean="0">
                <a:solidFill>
                  <a:srgbClr val="FFFF00"/>
                </a:solidFill>
              </a:rPr>
              <a:t>EBULLICIÓN</a:t>
            </a:r>
          </a:p>
          <a:p>
            <a:pPr algn="ctr"/>
            <a:endParaRPr lang="es-MX" sz="2800" dirty="0" smtClean="0">
              <a:solidFill>
                <a:srgbClr val="FFFF00"/>
              </a:solidFill>
            </a:endParaRPr>
          </a:p>
          <a:p>
            <a:pPr algn="just"/>
            <a:r>
              <a:rPr lang="es-MX" dirty="0"/>
              <a:t> </a:t>
            </a:r>
            <a:r>
              <a:rPr lang="es-MX" sz="2400" dirty="0"/>
              <a:t>Se llama punto de ebullición a la temperatura que un líquido hierve. Esta temperatura no depende de la cantidad de líquido que tengamos, solamente depende de la naturaleza del líquido y por tanto se trata de una propiedad específica. Mientras el líquido está hirviendo la temperatura no varía.</a:t>
            </a:r>
          </a:p>
        </p:txBody>
      </p:sp>
    </p:spTree>
    <p:extLst>
      <p:ext uri="{BB962C8B-B14F-4D97-AF65-F5344CB8AC3E}">
        <p14:creationId xmlns:p14="http://schemas.microsoft.com/office/powerpoint/2010/main" val="4091118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60648"/>
            <a:ext cx="8424936" cy="1569660"/>
          </a:xfrm>
          <a:prstGeom prst="rect">
            <a:avLst/>
          </a:prstGeom>
        </p:spPr>
        <p:txBody>
          <a:bodyPr wrap="square">
            <a:spAutoFit/>
          </a:bodyPr>
          <a:lstStyle/>
          <a:p>
            <a:pPr algn="just"/>
            <a:r>
              <a:rPr lang="es-MX" sz="2400" b="1" dirty="0"/>
              <a:t>Calienta los cuatro líquidos A,B,C y D y determina el punto de ebullición de cada uno de ellos.</a:t>
            </a:r>
            <a:endParaRPr lang="es-MX" sz="2400" b="1" dirty="0" smtClean="0"/>
          </a:p>
          <a:p>
            <a:pPr algn="just"/>
            <a:r>
              <a:rPr lang="es-MX" sz="2400" b="1" dirty="0" smtClean="0"/>
              <a:t>   </a:t>
            </a:r>
            <a:r>
              <a:rPr lang="es-MX" sz="2400" b="1" dirty="0"/>
              <a:t>Sabiendo que el punto de ebullición del agua es de 100 </a:t>
            </a:r>
            <a:r>
              <a:rPr lang="es-MX" sz="2400" b="1" dirty="0" err="1"/>
              <a:t>ºC</a:t>
            </a:r>
            <a:r>
              <a:rPr lang="es-MX" sz="2400" b="1" dirty="0"/>
              <a:t> ¿podrías decir </a:t>
            </a:r>
            <a:r>
              <a:rPr lang="es-MX" sz="2400" b="1" dirty="0" smtClean="0"/>
              <a:t>cuál </a:t>
            </a:r>
            <a:r>
              <a:rPr lang="es-MX" sz="2400" b="1" dirty="0"/>
              <a:t>de ellos es agua?</a:t>
            </a:r>
          </a:p>
        </p:txBody>
      </p:sp>
      <p:pic>
        <p:nvPicPr>
          <p:cNvPr id="5" name="pebulli.swf"/>
          <p:cNvPicPr>
            <a:picLocks noRot="1" noChangeAspect="1"/>
          </p:cNvPicPr>
          <p:nvPr>
            <a:videoFile r:link="rId1"/>
          </p:nvPr>
        </p:nvPicPr>
        <p:blipFill>
          <a:blip r:embed="rId3"/>
          <a:stretch>
            <a:fillRect/>
          </a:stretch>
        </p:blipFill>
        <p:spPr>
          <a:xfrm>
            <a:off x="827584" y="1830308"/>
            <a:ext cx="7560840" cy="4695036"/>
          </a:xfrm>
          <a:prstGeom prst="rect">
            <a:avLst/>
          </a:prstGeom>
        </p:spPr>
      </p:pic>
    </p:spTree>
    <p:extLst>
      <p:ext uri="{BB962C8B-B14F-4D97-AF65-F5344CB8AC3E}">
        <p14:creationId xmlns:p14="http://schemas.microsoft.com/office/powerpoint/2010/main" val="30157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8640"/>
            <a:ext cx="8568952" cy="3046988"/>
          </a:xfrm>
          <a:prstGeom prst="rect">
            <a:avLst/>
          </a:prstGeom>
        </p:spPr>
        <p:txBody>
          <a:bodyPr wrap="square">
            <a:spAutoFit/>
          </a:bodyPr>
          <a:lstStyle/>
          <a:p>
            <a:pPr algn="ctr"/>
            <a:r>
              <a:rPr lang="es-MX" sz="2400" b="1" dirty="0">
                <a:solidFill>
                  <a:srgbClr val="FFFF00"/>
                </a:solidFill>
              </a:rPr>
              <a:t>EL PUNTO DE </a:t>
            </a:r>
            <a:r>
              <a:rPr lang="es-MX" sz="2400" b="1" dirty="0" smtClean="0">
                <a:solidFill>
                  <a:srgbClr val="FFFF00"/>
                </a:solidFill>
              </a:rPr>
              <a:t>FUSIÓN</a:t>
            </a:r>
          </a:p>
          <a:p>
            <a:pPr algn="ctr"/>
            <a:endParaRPr lang="es-MX" sz="2400" b="1" dirty="0">
              <a:solidFill>
                <a:srgbClr val="FFFF00"/>
              </a:solidFill>
            </a:endParaRPr>
          </a:p>
          <a:p>
            <a:pPr algn="ctr"/>
            <a:endParaRPr lang="es-MX" sz="2400" dirty="0" smtClean="0">
              <a:solidFill>
                <a:srgbClr val="FFFF00"/>
              </a:solidFill>
            </a:endParaRPr>
          </a:p>
          <a:p>
            <a:r>
              <a:rPr lang="es-MX" dirty="0"/>
              <a:t> </a:t>
            </a:r>
            <a:r>
              <a:rPr lang="es-MX" sz="2400" dirty="0"/>
              <a:t>Se llama punto de fusión a la temperatura que un sólido pasa a líquido. Esta temperatura no depende de la cantidad de sólido que tengamos, solamente depende de la naturaleza del sólido y por tanto se trata de una propiedad específica. Mientras el sólido se esta fundiendo la temperatura no varía</a:t>
            </a:r>
            <a:r>
              <a:rPr lang="es-MX" dirty="0"/>
              <a:t>.</a:t>
            </a:r>
          </a:p>
        </p:txBody>
      </p:sp>
    </p:spTree>
    <p:extLst>
      <p:ext uri="{BB962C8B-B14F-4D97-AF65-F5344CB8AC3E}">
        <p14:creationId xmlns:p14="http://schemas.microsoft.com/office/powerpoint/2010/main" val="655376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352928" cy="1323439"/>
          </a:xfrm>
          <a:prstGeom prst="rect">
            <a:avLst/>
          </a:prstGeom>
        </p:spPr>
        <p:txBody>
          <a:bodyPr wrap="square">
            <a:spAutoFit/>
          </a:bodyPr>
          <a:lstStyle/>
          <a:p>
            <a:r>
              <a:rPr lang="es-MX" sz="2000" dirty="0" smtClean="0"/>
              <a:t>Calienta </a:t>
            </a:r>
            <a:r>
              <a:rPr lang="es-MX" sz="2000" dirty="0"/>
              <a:t>los tres sólidos A,B y C y determina el punto de fusión de cada uno de ellos.</a:t>
            </a:r>
            <a:endParaRPr lang="es-MX" sz="2000" dirty="0" smtClean="0"/>
          </a:p>
          <a:p>
            <a:r>
              <a:rPr lang="es-MX" sz="2000" dirty="0" smtClean="0"/>
              <a:t>   </a:t>
            </a:r>
            <a:r>
              <a:rPr lang="es-MX" sz="2000" dirty="0"/>
              <a:t>Sabiendo que el punto de fusión del agua es de 0 </a:t>
            </a:r>
            <a:r>
              <a:rPr lang="es-MX" sz="2000" dirty="0" err="1"/>
              <a:t>ºC</a:t>
            </a:r>
            <a:r>
              <a:rPr lang="es-MX" sz="2000" dirty="0"/>
              <a:t> </a:t>
            </a:r>
            <a:r>
              <a:rPr lang="es-MX" sz="2000" dirty="0" smtClean="0"/>
              <a:t> ¿</a:t>
            </a:r>
            <a:r>
              <a:rPr lang="es-MX" sz="2000" dirty="0"/>
              <a:t>podrías decir </a:t>
            </a:r>
            <a:r>
              <a:rPr lang="es-MX" sz="2000" dirty="0" smtClean="0"/>
              <a:t>cuál </a:t>
            </a:r>
            <a:r>
              <a:rPr lang="es-MX" sz="2000" dirty="0"/>
              <a:t>de ellos es agua?</a:t>
            </a:r>
          </a:p>
        </p:txBody>
      </p:sp>
      <p:pic>
        <p:nvPicPr>
          <p:cNvPr id="5" name="pfusion.swf"/>
          <p:cNvPicPr>
            <a:picLocks noRot="1" noChangeAspect="1"/>
          </p:cNvPicPr>
          <p:nvPr>
            <a:videoFile r:link="rId1"/>
          </p:nvPr>
        </p:nvPicPr>
        <p:blipFill>
          <a:blip r:embed="rId3"/>
          <a:stretch>
            <a:fillRect/>
          </a:stretch>
        </p:blipFill>
        <p:spPr>
          <a:xfrm>
            <a:off x="395536" y="1844824"/>
            <a:ext cx="8352928" cy="4536504"/>
          </a:xfrm>
          <a:prstGeom prst="rect">
            <a:avLst/>
          </a:prstGeom>
        </p:spPr>
      </p:pic>
    </p:spTree>
    <p:extLst>
      <p:ext uri="{BB962C8B-B14F-4D97-AF65-F5344CB8AC3E}">
        <p14:creationId xmlns:p14="http://schemas.microsoft.com/office/powerpoint/2010/main" val="30729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8640"/>
            <a:ext cx="8424936" cy="1077218"/>
          </a:xfrm>
          <a:prstGeom prst="rect">
            <a:avLst/>
          </a:prstGeom>
        </p:spPr>
        <p:txBody>
          <a:bodyPr wrap="square">
            <a:spAutoFit/>
          </a:bodyPr>
          <a:lstStyle/>
          <a:p>
            <a:pPr algn="ctr"/>
            <a:r>
              <a:rPr lang="es-MX" sz="2400" b="1" dirty="0">
                <a:solidFill>
                  <a:srgbClr val="FFFF00"/>
                </a:solidFill>
              </a:rPr>
              <a:t>CONDUCTIVIDAD ELÉCTRICA</a:t>
            </a:r>
            <a:endParaRPr lang="es-MX" sz="2400" dirty="0" smtClean="0">
              <a:solidFill>
                <a:srgbClr val="FFFF00"/>
              </a:solidFill>
            </a:endParaRPr>
          </a:p>
          <a:p>
            <a:r>
              <a:rPr lang="es-MX" dirty="0"/>
              <a:t> </a:t>
            </a:r>
            <a:r>
              <a:rPr lang="es-MX" sz="2000" dirty="0"/>
              <a:t>Algunos materiales conducen la corriente eléctrica y se llaman conductores, otros no conducen la corriente eléctrica y se llaman aislantes.</a:t>
            </a:r>
          </a:p>
        </p:txBody>
      </p:sp>
      <p:pic>
        <p:nvPicPr>
          <p:cNvPr id="5" name="conduct.swf"/>
          <p:cNvPicPr>
            <a:picLocks noRot="1" noChangeAspect="1"/>
          </p:cNvPicPr>
          <p:nvPr>
            <a:videoFile r:link="rId1"/>
          </p:nvPr>
        </p:nvPicPr>
        <p:blipFill>
          <a:blip r:embed="rId3"/>
          <a:stretch>
            <a:fillRect/>
          </a:stretch>
        </p:blipFill>
        <p:spPr>
          <a:xfrm>
            <a:off x="683568" y="1340768"/>
            <a:ext cx="7920880" cy="5346594"/>
          </a:xfrm>
          <a:prstGeom prst="rect">
            <a:avLst/>
          </a:prstGeom>
        </p:spPr>
      </p:pic>
    </p:spTree>
    <p:extLst>
      <p:ext uri="{BB962C8B-B14F-4D97-AF65-F5344CB8AC3E}">
        <p14:creationId xmlns:p14="http://schemas.microsoft.com/office/powerpoint/2010/main" val="31515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353255"/>
            <a:ext cx="8496944" cy="2185214"/>
          </a:xfrm>
          <a:prstGeom prst="rect">
            <a:avLst/>
          </a:prstGeom>
        </p:spPr>
        <p:txBody>
          <a:bodyPr wrap="square">
            <a:spAutoFit/>
          </a:bodyPr>
          <a:lstStyle/>
          <a:p>
            <a:pPr algn="ctr"/>
            <a:r>
              <a:rPr lang="es-MX" sz="2400" b="1" dirty="0">
                <a:solidFill>
                  <a:srgbClr val="FFFF00"/>
                </a:solidFill>
              </a:rPr>
              <a:t>CONDUCTIVIDAD </a:t>
            </a:r>
            <a:r>
              <a:rPr lang="es-MX" sz="2400" b="1" dirty="0" smtClean="0">
                <a:solidFill>
                  <a:srgbClr val="FFFF00"/>
                </a:solidFill>
              </a:rPr>
              <a:t>TÉRMICA</a:t>
            </a:r>
          </a:p>
          <a:p>
            <a:pPr algn="ctr"/>
            <a:endParaRPr lang="es-MX" sz="2400" b="1" dirty="0">
              <a:solidFill>
                <a:srgbClr val="FFFF00"/>
              </a:solidFill>
            </a:endParaRPr>
          </a:p>
          <a:p>
            <a:pPr algn="ctr"/>
            <a:endParaRPr lang="es-MX" sz="2400" b="1" dirty="0" smtClean="0">
              <a:solidFill>
                <a:srgbClr val="FFFF00"/>
              </a:solidFill>
            </a:endParaRPr>
          </a:p>
          <a:p>
            <a:pPr algn="ctr"/>
            <a:endParaRPr lang="es-MX" sz="2400" dirty="0" smtClean="0">
              <a:solidFill>
                <a:srgbClr val="FFFF00"/>
              </a:solidFill>
            </a:endParaRPr>
          </a:p>
          <a:p>
            <a:r>
              <a:rPr lang="es-MX" sz="2000" dirty="0"/>
              <a:t> Algunos materiales conducen el calor y se llaman conductores térmicos, otros no conducen el calor y se llaman aislantes térmicos. </a:t>
            </a:r>
          </a:p>
        </p:txBody>
      </p:sp>
    </p:spTree>
    <p:extLst>
      <p:ext uri="{BB962C8B-B14F-4D97-AF65-F5344CB8AC3E}">
        <p14:creationId xmlns:p14="http://schemas.microsoft.com/office/powerpoint/2010/main" val="1128809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ducter.swf"/>
          <p:cNvPicPr>
            <a:picLocks noRot="1" noChangeAspect="1"/>
          </p:cNvPicPr>
          <p:nvPr>
            <a:videoFile r:link="rId1"/>
          </p:nvPr>
        </p:nvPicPr>
        <p:blipFill>
          <a:blip r:embed="rId3"/>
          <a:stretch>
            <a:fillRect/>
          </a:stretch>
        </p:blipFill>
        <p:spPr>
          <a:xfrm>
            <a:off x="683568" y="1998861"/>
            <a:ext cx="7632848" cy="4454475"/>
          </a:xfrm>
          <a:prstGeom prst="rect">
            <a:avLst/>
          </a:prstGeom>
        </p:spPr>
      </p:pic>
      <p:sp>
        <p:nvSpPr>
          <p:cNvPr id="5" name="4 Rectángulo"/>
          <p:cNvSpPr/>
          <p:nvPr/>
        </p:nvSpPr>
        <p:spPr>
          <a:xfrm>
            <a:off x="352005" y="188640"/>
            <a:ext cx="8401529" cy="1754326"/>
          </a:xfrm>
          <a:prstGeom prst="rect">
            <a:avLst/>
          </a:prstGeom>
        </p:spPr>
        <p:txBody>
          <a:bodyPr wrap="square">
            <a:spAutoFit/>
          </a:bodyPr>
          <a:lstStyle/>
          <a:p>
            <a:r>
              <a:rPr lang="es-MX" dirty="0"/>
              <a:t> En un extremo de cada barra hemos colocado una cerilla, cuando el calor llega a ella la temperatura aumenta y llega un momento en el que la cerilla ce enciende. Cuando el material de la cerilla es muy buen conductor del calor la cerilla se enciende muy deprisa, pero si el material de la barra es mal conductor del calor la cerilla tarda mucho en encenderse o no se enciende.</a:t>
            </a:r>
            <a:endParaRPr lang="es-MX" dirty="0" smtClean="0"/>
          </a:p>
          <a:p>
            <a:r>
              <a:rPr lang="es-MX" dirty="0"/>
              <a:t> Ordena los siguientes materiales de mejor a peor conductor.</a:t>
            </a:r>
          </a:p>
        </p:txBody>
      </p:sp>
    </p:spTree>
    <p:extLst>
      <p:ext uri="{BB962C8B-B14F-4D97-AF65-F5344CB8AC3E}">
        <p14:creationId xmlns:p14="http://schemas.microsoft.com/office/powerpoint/2010/main" val="1633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382013"/>
            <a:ext cx="7776864" cy="1477328"/>
          </a:xfrm>
          <a:prstGeom prst="rect">
            <a:avLst/>
          </a:prstGeom>
        </p:spPr>
        <p:txBody>
          <a:bodyPr wrap="square">
            <a:spAutoFit/>
          </a:bodyPr>
          <a:lstStyle/>
          <a:p>
            <a:pPr algn="ctr"/>
            <a:r>
              <a:rPr lang="es-MX" b="1" dirty="0" smtClean="0">
                <a:solidFill>
                  <a:srgbClr val="002060"/>
                </a:solidFill>
              </a:rPr>
              <a:t>ACTIVIDAD 2</a:t>
            </a:r>
            <a:endParaRPr lang="es-MX" dirty="0" smtClean="0">
              <a:solidFill>
                <a:srgbClr val="002060"/>
              </a:solidFill>
            </a:endParaRPr>
          </a:p>
          <a:p>
            <a:pPr algn="just"/>
            <a:r>
              <a:rPr lang="es-MX" b="1" dirty="0" smtClean="0"/>
              <a:t>  </a:t>
            </a:r>
            <a:r>
              <a:rPr lang="es-MX" dirty="0"/>
              <a:t>¿Ocupa volumen el aire? A la salida del matraz de </a:t>
            </a:r>
            <a:r>
              <a:rPr lang="es-MX" dirty="0" smtClean="0"/>
              <a:t>Kitasato </a:t>
            </a:r>
            <a:r>
              <a:rPr lang="es-MX" dirty="0"/>
              <a:t>le hemos colocado un globo. Si intentas llenar el matraz con agua el aire tiene que salir. Si el aire ocupa un volumen, debe pasar al globo y éste se hincha. Abre la llave y observa lo que ocurre.</a:t>
            </a:r>
          </a:p>
        </p:txBody>
      </p:sp>
      <p:pic>
        <p:nvPicPr>
          <p:cNvPr id="5" name="aire2.swf"/>
          <p:cNvPicPr>
            <a:picLocks noRot="1" noChangeAspect="1"/>
          </p:cNvPicPr>
          <p:nvPr>
            <a:videoFile r:link="rId1"/>
          </p:nvPr>
        </p:nvPicPr>
        <p:blipFill>
          <a:blip r:embed="rId3"/>
          <a:stretch>
            <a:fillRect/>
          </a:stretch>
        </p:blipFill>
        <p:spPr>
          <a:xfrm>
            <a:off x="1187624" y="1844824"/>
            <a:ext cx="6984776" cy="4788532"/>
          </a:xfrm>
          <a:prstGeom prst="rect">
            <a:avLst/>
          </a:prstGeom>
        </p:spPr>
      </p:pic>
    </p:spTree>
    <p:extLst>
      <p:ext uri="{BB962C8B-B14F-4D97-AF65-F5344CB8AC3E}">
        <p14:creationId xmlns:p14="http://schemas.microsoft.com/office/powerpoint/2010/main" val="30965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548680"/>
            <a:ext cx="8352928" cy="1015663"/>
          </a:xfrm>
          <a:prstGeom prst="rect">
            <a:avLst/>
          </a:prstGeom>
        </p:spPr>
        <p:txBody>
          <a:bodyPr wrap="square">
            <a:spAutoFit/>
          </a:bodyPr>
          <a:lstStyle/>
          <a:p>
            <a:pPr algn="ctr"/>
            <a:r>
              <a:rPr lang="es-MX" sz="2400" b="1" dirty="0">
                <a:solidFill>
                  <a:srgbClr val="FFFF00"/>
                </a:solidFill>
              </a:rPr>
              <a:t>ESTADOS DE LA MATERIA</a:t>
            </a:r>
            <a:endParaRPr lang="es-MX" sz="2400" dirty="0" smtClean="0">
              <a:solidFill>
                <a:srgbClr val="FFFF00"/>
              </a:solidFill>
            </a:endParaRPr>
          </a:p>
          <a:p>
            <a:pPr algn="ctr"/>
            <a:r>
              <a:rPr lang="es-MX" b="1" dirty="0"/>
              <a:t> </a:t>
            </a:r>
            <a:r>
              <a:rPr lang="es-MX" b="1" dirty="0">
                <a:solidFill>
                  <a:schemeClr val="bg1">
                    <a:lumMod val="95000"/>
                    <a:lumOff val="5000"/>
                  </a:schemeClr>
                </a:solidFill>
              </a:rPr>
              <a:t>Los sistemas materiales se pueden presentar en tres estados: sólido, líquido y gas</a:t>
            </a:r>
          </a:p>
        </p:txBody>
      </p:sp>
      <p:pic>
        <p:nvPicPr>
          <p:cNvPr id="5" name="estados0.swf"/>
          <p:cNvPicPr>
            <a:picLocks noRot="1" noChangeAspect="1"/>
          </p:cNvPicPr>
          <p:nvPr>
            <a:videoFile r:link="rId1"/>
          </p:nvPr>
        </p:nvPicPr>
        <p:blipFill>
          <a:blip r:embed="rId3"/>
          <a:stretch>
            <a:fillRect/>
          </a:stretch>
        </p:blipFill>
        <p:spPr>
          <a:xfrm>
            <a:off x="539552" y="1628800"/>
            <a:ext cx="7632848" cy="4752528"/>
          </a:xfrm>
          <a:prstGeom prst="rect">
            <a:avLst/>
          </a:prstGeom>
        </p:spPr>
      </p:pic>
    </p:spTree>
    <p:extLst>
      <p:ext uri="{BB962C8B-B14F-4D97-AF65-F5344CB8AC3E}">
        <p14:creationId xmlns:p14="http://schemas.microsoft.com/office/powerpoint/2010/main" val="11536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45588110"/>
              </p:ext>
            </p:extLst>
          </p:nvPr>
        </p:nvGraphicFramePr>
        <p:xfrm>
          <a:off x="467544" y="1412776"/>
          <a:ext cx="8229600" cy="2926080"/>
        </p:xfrm>
        <a:graphic>
          <a:graphicData uri="http://schemas.openxmlformats.org/drawingml/2006/table">
            <a:tbl>
              <a:tblPr/>
              <a:tblGrid>
                <a:gridCol w="2715768"/>
                <a:gridCol w="2715768"/>
                <a:gridCol w="2798064"/>
              </a:tblGrid>
              <a:tr h="0">
                <a:tc>
                  <a:txBody>
                    <a:bodyPr/>
                    <a:lstStyle/>
                    <a:p>
                      <a:pPr algn="ctr"/>
                      <a:r>
                        <a:rPr lang="es-MX" b="1" dirty="0" smtClean="0">
                          <a:latin typeface="Comic Sans MS"/>
                        </a:rPr>
                        <a:t>SÓLIDOS</a:t>
                      </a:r>
                      <a:endParaRPr lang="es-MX" dirty="0"/>
                    </a:p>
                  </a:txBody>
                  <a:tcPr anchor="ctr">
                    <a:lnL>
                      <a:noFill/>
                    </a:lnL>
                    <a:lnR>
                      <a:noFill/>
                    </a:lnR>
                    <a:lnT>
                      <a:noFill/>
                    </a:lnT>
                    <a:lnB>
                      <a:noFill/>
                    </a:lnB>
                    <a:solidFill>
                      <a:srgbClr val="FFFF00"/>
                    </a:solidFill>
                  </a:tcPr>
                </a:tc>
                <a:tc>
                  <a:txBody>
                    <a:bodyPr/>
                    <a:lstStyle/>
                    <a:p>
                      <a:pPr algn="ctr"/>
                      <a:r>
                        <a:rPr lang="es-MX" b="1" dirty="0">
                          <a:latin typeface="Comic Sans MS"/>
                        </a:rPr>
                        <a:t>LÍQUIDOS</a:t>
                      </a:r>
                      <a:endParaRPr lang="es-MX" dirty="0"/>
                    </a:p>
                  </a:txBody>
                  <a:tcPr anchor="ctr">
                    <a:lnL>
                      <a:noFill/>
                    </a:lnL>
                    <a:lnR>
                      <a:noFill/>
                    </a:lnR>
                    <a:lnT>
                      <a:noFill/>
                    </a:lnT>
                    <a:lnB>
                      <a:noFill/>
                    </a:lnB>
                    <a:solidFill>
                      <a:srgbClr val="FFFF00"/>
                    </a:solidFill>
                  </a:tcPr>
                </a:tc>
                <a:tc>
                  <a:txBody>
                    <a:bodyPr/>
                    <a:lstStyle/>
                    <a:p>
                      <a:pPr algn="ctr"/>
                      <a:r>
                        <a:rPr lang="es-MX" b="1">
                          <a:latin typeface="Comic Sans MS"/>
                        </a:rPr>
                        <a:t>GASES</a:t>
                      </a:r>
                      <a:endParaRPr lang="es-MX"/>
                    </a:p>
                  </a:txBody>
                  <a:tcPr anchor="ctr">
                    <a:lnL>
                      <a:noFill/>
                    </a:lnL>
                    <a:lnR>
                      <a:noFill/>
                    </a:lnR>
                    <a:lnT>
                      <a:noFill/>
                    </a:lnT>
                    <a:lnB>
                      <a:noFill/>
                    </a:lnB>
                    <a:solidFill>
                      <a:srgbClr val="FFFF00"/>
                    </a:solidFill>
                  </a:tcPr>
                </a:tc>
              </a:tr>
              <a:tr h="0">
                <a:tc>
                  <a:txBody>
                    <a:bodyPr/>
                    <a:lstStyle/>
                    <a:p>
                      <a:pPr algn="ctr"/>
                      <a:r>
                        <a:rPr lang="es-MX" b="1">
                          <a:latin typeface="Comic Sans MS"/>
                        </a:rPr>
                        <a:t>-Tienen volumen fijo</a:t>
                      </a:r>
                      <a:r>
                        <a:rPr lang="es-MX"/>
                        <a:t> </a:t>
                      </a:r>
                      <a:r>
                        <a:rPr lang="es-MX" b="1">
                          <a:latin typeface="Comic Sans MS"/>
                        </a:rPr>
                        <a:t>-Tienen forma propia</a:t>
                      </a:r>
                      <a:endParaRPr lang="es-MX"/>
                    </a:p>
                    <a:p>
                      <a:pPr algn="ctr"/>
                      <a:r>
                        <a:rPr lang="es-MX" b="1">
                          <a:latin typeface="Comic Sans MS"/>
                        </a:rPr>
                        <a:t>- No se pueden comprimir</a:t>
                      </a:r>
                      <a:endParaRPr lang="es-MX"/>
                    </a:p>
                    <a:p>
                      <a:pPr algn="ctr"/>
                      <a:r>
                        <a:rPr lang="es-MX" b="1">
                          <a:latin typeface="Comic Sans MS"/>
                        </a:rPr>
                        <a:t>-No fluyen por sí mismos</a:t>
                      </a:r>
                      <a:endParaRPr lang="es-MX"/>
                    </a:p>
                  </a:txBody>
                  <a:tcPr anchor="ctr">
                    <a:lnL>
                      <a:noFill/>
                    </a:lnL>
                    <a:lnR>
                      <a:noFill/>
                    </a:lnR>
                    <a:lnT>
                      <a:noFill/>
                    </a:lnT>
                    <a:lnB>
                      <a:noFill/>
                    </a:lnB>
                    <a:solidFill>
                      <a:srgbClr val="00FFFF"/>
                    </a:solidFill>
                  </a:tcPr>
                </a:tc>
                <a:tc>
                  <a:txBody>
                    <a:bodyPr/>
                    <a:lstStyle/>
                    <a:p>
                      <a:pPr algn="ctr"/>
                      <a:r>
                        <a:rPr lang="es-MX" b="1" dirty="0">
                          <a:latin typeface="Comic Sans MS"/>
                        </a:rPr>
                        <a:t>-Tienen volumen fijo</a:t>
                      </a:r>
                      <a:r>
                        <a:rPr lang="es-MX" dirty="0"/>
                        <a:t> </a:t>
                      </a:r>
                      <a:r>
                        <a:rPr lang="es-MX" b="1" dirty="0">
                          <a:latin typeface="Comic Sans MS"/>
                        </a:rPr>
                        <a:t>-No tienen forma propia</a:t>
                      </a:r>
                      <a:endParaRPr lang="es-MX" dirty="0"/>
                    </a:p>
                    <a:p>
                      <a:pPr algn="ctr"/>
                      <a:r>
                        <a:rPr lang="es-MX" b="1" dirty="0">
                          <a:latin typeface="Comic Sans MS"/>
                        </a:rPr>
                        <a:t>-Son muy poco compresibles</a:t>
                      </a:r>
                      <a:endParaRPr lang="es-MX" dirty="0"/>
                    </a:p>
                    <a:p>
                      <a:pPr algn="ctr"/>
                      <a:r>
                        <a:rPr lang="es-MX" b="1" dirty="0">
                          <a:latin typeface="Comic Sans MS"/>
                        </a:rPr>
                        <a:t>-Difunden y fluyen por sí mismos</a:t>
                      </a:r>
                      <a:endParaRPr lang="es-MX" dirty="0"/>
                    </a:p>
                  </a:txBody>
                  <a:tcPr anchor="ctr">
                    <a:lnL>
                      <a:noFill/>
                    </a:lnL>
                    <a:lnR>
                      <a:noFill/>
                    </a:lnR>
                    <a:lnT>
                      <a:noFill/>
                    </a:lnT>
                    <a:lnB>
                      <a:noFill/>
                    </a:lnB>
                    <a:solidFill>
                      <a:srgbClr val="00FFFF"/>
                    </a:solidFill>
                  </a:tcPr>
                </a:tc>
                <a:tc>
                  <a:txBody>
                    <a:bodyPr/>
                    <a:lstStyle/>
                    <a:p>
                      <a:pPr algn="ctr"/>
                      <a:r>
                        <a:rPr lang="es-MX" b="1" dirty="0">
                          <a:latin typeface="Comic Sans MS"/>
                        </a:rPr>
                        <a:t>-Ocupan todo el volumen del recipiente que los contiene.</a:t>
                      </a:r>
                      <a:r>
                        <a:rPr lang="es-MX" dirty="0"/>
                        <a:t> </a:t>
                      </a:r>
                      <a:r>
                        <a:rPr lang="es-MX" b="1" dirty="0">
                          <a:latin typeface="Comic Sans MS"/>
                        </a:rPr>
                        <a:t>-No tienen forma fija</a:t>
                      </a:r>
                      <a:endParaRPr lang="es-MX" dirty="0"/>
                    </a:p>
                    <a:p>
                      <a:pPr algn="ctr"/>
                      <a:r>
                        <a:rPr lang="es-MX" b="1" dirty="0">
                          <a:latin typeface="Comic Sans MS"/>
                        </a:rPr>
                        <a:t>-Son fácilmente compresibles</a:t>
                      </a:r>
                      <a:endParaRPr lang="es-MX" dirty="0"/>
                    </a:p>
                    <a:p>
                      <a:pPr algn="ctr"/>
                      <a:r>
                        <a:rPr lang="es-MX" b="1" dirty="0">
                          <a:latin typeface="Comic Sans MS"/>
                        </a:rPr>
                        <a:t>-Difunden y tienden a mezclarse con otros gases</a:t>
                      </a:r>
                      <a:endParaRPr lang="es-MX" dirty="0"/>
                    </a:p>
                  </a:txBody>
                  <a:tcPr anchor="ctr">
                    <a:lnL>
                      <a:noFill/>
                    </a:lnL>
                    <a:lnR>
                      <a:noFill/>
                    </a:lnR>
                    <a:lnT>
                      <a:noFill/>
                    </a:lnT>
                    <a:lnB>
                      <a:noFill/>
                    </a:lnB>
                    <a:solidFill>
                      <a:srgbClr val="00FFFF"/>
                    </a:solidFill>
                  </a:tcPr>
                </a:tc>
              </a:tr>
            </a:tbl>
          </a:graphicData>
        </a:graphic>
      </p:graphicFrame>
      <p:sp>
        <p:nvSpPr>
          <p:cNvPr id="5" name="Rectangle 1"/>
          <p:cNvSpPr>
            <a:spLocks noChangeArrowheads="1"/>
          </p:cNvSpPr>
          <p:nvPr/>
        </p:nvSpPr>
        <p:spPr bwMode="auto">
          <a:xfrm>
            <a:off x="949053" y="330424"/>
            <a:ext cx="7245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bg1">
                    <a:lumMod val="95000"/>
                    <a:lumOff val="5000"/>
                  </a:schemeClr>
                </a:solidFill>
                <a:effectLst/>
                <a:latin typeface="Comic Sans MS" pitchFamily="66" charset="0"/>
                <a:cs typeface="Arial" pitchFamily="34" charset="0"/>
              </a:rPr>
              <a:t>La principales propiedades de cada estado son:</a:t>
            </a:r>
            <a:endParaRPr kumimoji="0" lang="es-MX" sz="2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228085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tados1.swf"/>
          <p:cNvPicPr>
            <a:picLocks noRot="1" noChangeAspect="1"/>
          </p:cNvPicPr>
          <p:nvPr>
            <a:videoFile r:link="rId1"/>
          </p:nvPr>
        </p:nvPicPr>
        <p:blipFill>
          <a:blip r:embed="rId3"/>
          <a:stretch>
            <a:fillRect/>
          </a:stretch>
        </p:blipFill>
        <p:spPr>
          <a:xfrm>
            <a:off x="395536" y="260648"/>
            <a:ext cx="8352928" cy="6156684"/>
          </a:xfrm>
          <a:prstGeom prst="rect">
            <a:avLst/>
          </a:prstGeom>
        </p:spPr>
      </p:pic>
    </p:spTree>
    <p:extLst>
      <p:ext uri="{BB962C8B-B14F-4D97-AF65-F5344CB8AC3E}">
        <p14:creationId xmlns:p14="http://schemas.microsoft.com/office/powerpoint/2010/main" val="34546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tados2.swf"/>
          <p:cNvPicPr>
            <a:picLocks noRot="1" noChangeAspect="1"/>
          </p:cNvPicPr>
          <p:nvPr>
            <a:videoFile r:link="rId1"/>
          </p:nvPr>
        </p:nvPicPr>
        <p:blipFill>
          <a:blip r:embed="rId3"/>
          <a:stretch>
            <a:fillRect/>
          </a:stretch>
        </p:blipFill>
        <p:spPr>
          <a:xfrm>
            <a:off x="323528" y="476672"/>
            <a:ext cx="8280920" cy="5904656"/>
          </a:xfrm>
          <a:prstGeom prst="rect">
            <a:avLst/>
          </a:prstGeom>
        </p:spPr>
      </p:pic>
    </p:spTree>
    <p:extLst>
      <p:ext uri="{BB962C8B-B14F-4D97-AF65-F5344CB8AC3E}">
        <p14:creationId xmlns:p14="http://schemas.microsoft.com/office/powerpoint/2010/main" val="399588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tados3.swf"/>
          <p:cNvPicPr>
            <a:picLocks noRot="1" noChangeAspect="1"/>
          </p:cNvPicPr>
          <p:nvPr>
            <a:videoFile r:link="rId1"/>
          </p:nvPr>
        </p:nvPicPr>
        <p:blipFill>
          <a:blip r:embed="rId3"/>
          <a:stretch>
            <a:fillRect/>
          </a:stretch>
        </p:blipFill>
        <p:spPr>
          <a:xfrm>
            <a:off x="323528" y="404664"/>
            <a:ext cx="8424936" cy="6048672"/>
          </a:xfrm>
          <a:prstGeom prst="rect">
            <a:avLst/>
          </a:prstGeom>
        </p:spPr>
      </p:pic>
    </p:spTree>
    <p:extLst>
      <p:ext uri="{BB962C8B-B14F-4D97-AF65-F5344CB8AC3E}">
        <p14:creationId xmlns:p14="http://schemas.microsoft.com/office/powerpoint/2010/main" val="2600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MX" sz="3200" dirty="0" smtClean="0"/>
              <a:t>Propiedades Particulares Sólidos</a:t>
            </a:r>
            <a:br>
              <a:rPr lang="es-MX" sz="3200" dirty="0" smtClean="0"/>
            </a:br>
            <a:r>
              <a:rPr lang="es-MX" sz="3200" dirty="0" smtClean="0"/>
              <a:t>Tenacidad</a:t>
            </a:r>
            <a:endParaRPr lang="es-MX" sz="3200" dirty="0"/>
          </a:p>
        </p:txBody>
      </p:sp>
      <p:pic>
        <p:nvPicPr>
          <p:cNvPr id="4" name="fragil.swf"/>
          <p:cNvPicPr>
            <a:picLocks noRot="1" noChangeAspect="1"/>
          </p:cNvPicPr>
          <p:nvPr>
            <a:videoFile r:link="rId1"/>
          </p:nvPr>
        </p:nvPicPr>
        <p:blipFill>
          <a:blip r:embed="rId3"/>
          <a:stretch>
            <a:fillRect/>
          </a:stretch>
        </p:blipFill>
        <p:spPr>
          <a:xfrm>
            <a:off x="683568" y="1141539"/>
            <a:ext cx="7776864" cy="4968552"/>
          </a:xfrm>
          <a:prstGeom prst="rect">
            <a:avLst/>
          </a:prstGeom>
        </p:spPr>
      </p:pic>
    </p:spTree>
    <p:extLst>
      <p:ext uri="{BB962C8B-B14F-4D97-AF65-F5344CB8AC3E}">
        <p14:creationId xmlns:p14="http://schemas.microsoft.com/office/powerpoint/2010/main" val="13137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uct.swf"/>
          <p:cNvPicPr>
            <a:picLocks noRot="1" noChangeAspect="1"/>
          </p:cNvPicPr>
          <p:nvPr>
            <a:videoFile r:link="rId1"/>
          </p:nvPr>
        </p:nvPicPr>
        <p:blipFill>
          <a:blip r:embed="rId3"/>
          <a:stretch>
            <a:fillRect/>
          </a:stretch>
        </p:blipFill>
        <p:spPr>
          <a:xfrm>
            <a:off x="467544" y="692696"/>
            <a:ext cx="8064896" cy="5616624"/>
          </a:xfrm>
          <a:prstGeom prst="rect">
            <a:avLst/>
          </a:prstGeom>
        </p:spPr>
      </p:pic>
      <p:sp>
        <p:nvSpPr>
          <p:cNvPr id="5" name="1 Título"/>
          <p:cNvSpPr>
            <a:spLocks noGrp="1"/>
          </p:cNvSpPr>
          <p:nvPr>
            <p:ph type="title"/>
          </p:nvPr>
        </p:nvSpPr>
        <p:spPr>
          <a:xfrm>
            <a:off x="467544" y="-99392"/>
            <a:ext cx="8229600" cy="922114"/>
          </a:xfrm>
        </p:spPr>
        <p:txBody>
          <a:bodyPr/>
          <a:lstStyle/>
          <a:p>
            <a:r>
              <a:rPr lang="es-MX" dirty="0" smtClean="0"/>
              <a:t>Ductilidad</a:t>
            </a:r>
            <a:endParaRPr lang="es-MX" dirty="0"/>
          </a:p>
        </p:txBody>
      </p:sp>
    </p:spTree>
    <p:extLst>
      <p:ext uri="{BB962C8B-B14F-4D97-AF65-F5344CB8AC3E}">
        <p14:creationId xmlns:p14="http://schemas.microsoft.com/office/powerpoint/2010/main" val="1770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MX" dirty="0" smtClean="0"/>
              <a:t>Maleabilidad</a:t>
            </a:r>
            <a:endParaRPr lang="es-MX" dirty="0"/>
          </a:p>
        </p:txBody>
      </p:sp>
      <p:pic>
        <p:nvPicPr>
          <p:cNvPr id="4" name="male.swf"/>
          <p:cNvPicPr>
            <a:picLocks noRot="1" noChangeAspect="1"/>
          </p:cNvPicPr>
          <p:nvPr>
            <a:videoFile r:link="rId1"/>
          </p:nvPr>
        </p:nvPicPr>
        <p:blipFill>
          <a:blip r:embed="rId3"/>
          <a:stretch>
            <a:fillRect/>
          </a:stretch>
        </p:blipFill>
        <p:spPr>
          <a:xfrm>
            <a:off x="467544" y="1556792"/>
            <a:ext cx="7992888" cy="4968552"/>
          </a:xfrm>
          <a:prstGeom prst="rect">
            <a:avLst/>
          </a:prstGeom>
        </p:spPr>
      </p:pic>
    </p:spTree>
    <p:extLst>
      <p:ext uri="{BB962C8B-B14F-4D97-AF65-F5344CB8AC3E}">
        <p14:creationId xmlns:p14="http://schemas.microsoft.com/office/powerpoint/2010/main" val="23390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706090"/>
          </a:xfrm>
        </p:spPr>
        <p:txBody>
          <a:bodyPr>
            <a:normAutofit/>
          </a:bodyPr>
          <a:lstStyle/>
          <a:p>
            <a:r>
              <a:rPr lang="es-MX" sz="3200" dirty="0" smtClean="0"/>
              <a:t>Dureza</a:t>
            </a:r>
            <a:endParaRPr lang="es-MX" sz="3200" dirty="0"/>
          </a:p>
        </p:txBody>
      </p:sp>
      <p:pic>
        <p:nvPicPr>
          <p:cNvPr id="4" name="dureza.swf"/>
          <p:cNvPicPr>
            <a:picLocks noRot="1" noChangeAspect="1"/>
          </p:cNvPicPr>
          <p:nvPr>
            <a:videoFile r:link="rId1"/>
          </p:nvPr>
        </p:nvPicPr>
        <p:blipFill>
          <a:blip r:embed="rId3"/>
          <a:stretch>
            <a:fillRect/>
          </a:stretch>
        </p:blipFill>
        <p:spPr>
          <a:xfrm>
            <a:off x="323528" y="692696"/>
            <a:ext cx="8496944" cy="5904656"/>
          </a:xfrm>
          <a:prstGeom prst="rect">
            <a:avLst/>
          </a:prstGeom>
        </p:spPr>
      </p:pic>
    </p:spTree>
    <p:extLst>
      <p:ext uri="{BB962C8B-B14F-4D97-AF65-F5344CB8AC3E}">
        <p14:creationId xmlns:p14="http://schemas.microsoft.com/office/powerpoint/2010/main" val="24072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Propiedades Particulares Líquidos</a:t>
            </a:r>
            <a:br>
              <a:rPr lang="es-MX" sz="3200" dirty="0" smtClean="0"/>
            </a:br>
            <a:r>
              <a:rPr lang="es-MX" sz="3200" dirty="0" smtClean="0"/>
              <a:t>Viscosidad</a:t>
            </a:r>
            <a:endParaRPr lang="es-MX" sz="3200" dirty="0"/>
          </a:p>
        </p:txBody>
      </p:sp>
      <p:pic>
        <p:nvPicPr>
          <p:cNvPr id="4" name="visc.swf"/>
          <p:cNvPicPr>
            <a:picLocks noRot="1" noChangeAspect="1"/>
          </p:cNvPicPr>
          <p:nvPr>
            <a:videoFile r:link="rId1"/>
          </p:nvPr>
        </p:nvPicPr>
        <p:blipFill>
          <a:blip r:embed="rId3"/>
          <a:stretch>
            <a:fillRect/>
          </a:stretch>
        </p:blipFill>
        <p:spPr>
          <a:xfrm>
            <a:off x="539552" y="1484784"/>
            <a:ext cx="8064896" cy="4914546"/>
          </a:xfrm>
          <a:prstGeom prst="rect">
            <a:avLst/>
          </a:prstGeom>
        </p:spPr>
      </p:pic>
    </p:spTree>
    <p:extLst>
      <p:ext uri="{BB962C8B-B14F-4D97-AF65-F5344CB8AC3E}">
        <p14:creationId xmlns:p14="http://schemas.microsoft.com/office/powerpoint/2010/main" val="12753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78722"/>
            <a:ext cx="8424936" cy="1477328"/>
          </a:xfrm>
          <a:prstGeom prst="rect">
            <a:avLst/>
          </a:prstGeom>
        </p:spPr>
        <p:txBody>
          <a:bodyPr wrap="square">
            <a:spAutoFit/>
          </a:bodyPr>
          <a:lstStyle/>
          <a:p>
            <a:pPr algn="ctr"/>
            <a:r>
              <a:rPr lang="es-MX" dirty="0" smtClean="0">
                <a:solidFill>
                  <a:srgbClr val="002060"/>
                </a:solidFill>
              </a:rPr>
              <a:t>ACTIVIDAD 3</a:t>
            </a:r>
          </a:p>
          <a:p>
            <a:endParaRPr lang="es-MX" dirty="0" smtClean="0"/>
          </a:p>
          <a:p>
            <a:r>
              <a:rPr lang="es-MX" dirty="0" smtClean="0"/>
              <a:t>   ¿Qué ocurre si no dejamos salir el aire del matraz de </a:t>
            </a:r>
            <a:r>
              <a:rPr lang="es-MX" dirty="0"/>
              <a:t>K</a:t>
            </a:r>
            <a:r>
              <a:rPr lang="es-MX" dirty="0" smtClean="0"/>
              <a:t>itasato cuando queremos llenarlo de agua?. Prueba lo que ocurre y luego retira el dedo para dejar salir el aire. ¿Qué conclusión obtienes?</a:t>
            </a:r>
            <a:endParaRPr lang="es-MX" dirty="0"/>
          </a:p>
        </p:txBody>
      </p:sp>
      <p:pic>
        <p:nvPicPr>
          <p:cNvPr id="5" name="aire3.swf"/>
          <p:cNvPicPr>
            <a:picLocks noRot="1" noChangeAspect="1"/>
          </p:cNvPicPr>
          <p:nvPr>
            <a:videoFile r:link="rId1"/>
          </p:nvPr>
        </p:nvPicPr>
        <p:blipFill>
          <a:blip r:embed="rId3"/>
          <a:stretch>
            <a:fillRect/>
          </a:stretch>
        </p:blipFill>
        <p:spPr>
          <a:xfrm>
            <a:off x="827584" y="1856050"/>
            <a:ext cx="7488832" cy="4669294"/>
          </a:xfrm>
          <a:prstGeom prst="rect">
            <a:avLst/>
          </a:prstGeom>
        </p:spPr>
      </p:pic>
    </p:spTree>
    <p:extLst>
      <p:ext uri="{BB962C8B-B14F-4D97-AF65-F5344CB8AC3E}">
        <p14:creationId xmlns:p14="http://schemas.microsoft.com/office/powerpoint/2010/main" val="12952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s-MX" sz="2400" dirty="0" smtClean="0"/>
              <a:t>Tensión Superficial</a:t>
            </a:r>
            <a:endParaRPr lang="es-MX" sz="2400" dirty="0"/>
          </a:p>
        </p:txBody>
      </p:sp>
      <p:sp>
        <p:nvSpPr>
          <p:cNvPr id="4" name="3 Rectángulo"/>
          <p:cNvSpPr/>
          <p:nvPr/>
        </p:nvSpPr>
        <p:spPr>
          <a:xfrm>
            <a:off x="323528" y="1124744"/>
            <a:ext cx="7920880" cy="707886"/>
          </a:xfrm>
          <a:prstGeom prst="rect">
            <a:avLst/>
          </a:prstGeom>
        </p:spPr>
        <p:txBody>
          <a:bodyPr wrap="square">
            <a:spAutoFit/>
          </a:bodyPr>
          <a:lstStyle/>
          <a:p>
            <a:pPr algn="ctr"/>
            <a:r>
              <a:rPr lang="es-MX" sz="2000" b="1" dirty="0">
                <a:solidFill>
                  <a:schemeClr val="bg1">
                    <a:lumMod val="95000"/>
                    <a:lumOff val="5000"/>
                  </a:schemeClr>
                </a:solidFill>
              </a:rPr>
              <a:t>¿Qué lámina cuesta más romper? Esa será la que tenga mayor tensión superficial</a:t>
            </a:r>
            <a:endParaRPr lang="es-MX" sz="2000" dirty="0">
              <a:solidFill>
                <a:schemeClr val="bg1">
                  <a:lumMod val="95000"/>
                  <a:lumOff val="5000"/>
                </a:schemeClr>
              </a:solidFill>
            </a:endParaRPr>
          </a:p>
        </p:txBody>
      </p:sp>
      <p:pic>
        <p:nvPicPr>
          <p:cNvPr id="5" name="ts.swf"/>
          <p:cNvPicPr>
            <a:picLocks noRot="1" noChangeAspect="1"/>
          </p:cNvPicPr>
          <p:nvPr>
            <a:videoFile r:link="rId1"/>
          </p:nvPr>
        </p:nvPicPr>
        <p:blipFill>
          <a:blip r:embed="rId3"/>
          <a:stretch>
            <a:fillRect/>
          </a:stretch>
        </p:blipFill>
        <p:spPr>
          <a:xfrm>
            <a:off x="611560" y="1988840"/>
            <a:ext cx="7920880" cy="4428492"/>
          </a:xfrm>
          <a:prstGeom prst="rect">
            <a:avLst/>
          </a:prstGeom>
        </p:spPr>
      </p:pic>
    </p:spTree>
    <p:extLst>
      <p:ext uri="{BB962C8B-B14F-4D97-AF65-F5344CB8AC3E}">
        <p14:creationId xmlns:p14="http://schemas.microsoft.com/office/powerpoint/2010/main" val="11479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bg1">
                    <a:lumMod val="95000"/>
                    <a:lumOff val="5000"/>
                  </a:schemeClr>
                </a:solidFill>
              </a:rPr>
              <a:t>Cambios de Estado</a:t>
            </a:r>
            <a:endParaRPr lang="es-MX" dirty="0">
              <a:solidFill>
                <a:schemeClr val="bg1">
                  <a:lumMod val="95000"/>
                  <a:lumOff val="5000"/>
                </a:schemeClr>
              </a:solidFill>
            </a:endParaRPr>
          </a:p>
        </p:txBody>
      </p:sp>
      <p:sp>
        <p:nvSpPr>
          <p:cNvPr id="4" name="3 Rectángulo"/>
          <p:cNvSpPr/>
          <p:nvPr/>
        </p:nvSpPr>
        <p:spPr>
          <a:xfrm>
            <a:off x="467544" y="1397675"/>
            <a:ext cx="8064896" cy="2677656"/>
          </a:xfrm>
          <a:prstGeom prst="rect">
            <a:avLst/>
          </a:prstGeom>
        </p:spPr>
        <p:txBody>
          <a:bodyPr wrap="square">
            <a:spAutoFit/>
          </a:bodyPr>
          <a:lstStyle/>
          <a:p>
            <a:pPr algn="just"/>
            <a:r>
              <a:rPr lang="es-MX" sz="2800" b="1" dirty="0">
                <a:solidFill>
                  <a:srgbClr val="002060"/>
                </a:solidFill>
              </a:rPr>
              <a:t>El hecho de que una sustancia se encuentre en uno u otro estado depende de las condiciones de presión y temperatura. Cuando una sustancia pasa de un estado a otro decimos que se produce un cambio de estado. Los cambios de estado posibles son:</a:t>
            </a:r>
            <a:endParaRPr lang="es-MX" sz="2800" dirty="0">
              <a:solidFill>
                <a:srgbClr val="002060"/>
              </a:solidFill>
            </a:endParaRPr>
          </a:p>
        </p:txBody>
      </p:sp>
    </p:spTree>
    <p:extLst>
      <p:ext uri="{BB962C8B-B14F-4D97-AF65-F5344CB8AC3E}">
        <p14:creationId xmlns:p14="http://schemas.microsoft.com/office/powerpoint/2010/main" val="3453566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E1.swf"/>
          <p:cNvPicPr>
            <a:picLocks noRot="1" noChangeAspect="1"/>
          </p:cNvPicPr>
          <p:nvPr>
            <a:videoFile r:link="rId1"/>
          </p:nvPr>
        </p:nvPicPr>
        <p:blipFill>
          <a:blip r:embed="rId3"/>
          <a:stretch>
            <a:fillRect/>
          </a:stretch>
        </p:blipFill>
        <p:spPr>
          <a:xfrm>
            <a:off x="467544" y="476672"/>
            <a:ext cx="8208912" cy="5940660"/>
          </a:xfrm>
          <a:prstGeom prst="rect">
            <a:avLst/>
          </a:prstGeom>
        </p:spPr>
      </p:pic>
    </p:spTree>
    <p:extLst>
      <p:ext uri="{BB962C8B-B14F-4D97-AF65-F5344CB8AC3E}">
        <p14:creationId xmlns:p14="http://schemas.microsoft.com/office/powerpoint/2010/main" val="259214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E2.swf"/>
          <p:cNvPicPr>
            <a:picLocks noRot="1" noChangeAspect="1"/>
          </p:cNvPicPr>
          <p:nvPr>
            <a:videoFile r:link="rId1"/>
          </p:nvPr>
        </p:nvPicPr>
        <p:blipFill>
          <a:blip r:embed="rId3"/>
          <a:stretch>
            <a:fillRect/>
          </a:stretch>
        </p:blipFill>
        <p:spPr>
          <a:xfrm>
            <a:off x="323528" y="476672"/>
            <a:ext cx="8280920" cy="5832648"/>
          </a:xfrm>
          <a:prstGeom prst="rect">
            <a:avLst/>
          </a:prstGeom>
        </p:spPr>
      </p:pic>
    </p:spTree>
    <p:extLst>
      <p:ext uri="{BB962C8B-B14F-4D97-AF65-F5344CB8AC3E}">
        <p14:creationId xmlns:p14="http://schemas.microsoft.com/office/powerpoint/2010/main" val="421217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E4.swf"/>
          <p:cNvPicPr>
            <a:picLocks noRot="1" noChangeAspect="1"/>
          </p:cNvPicPr>
          <p:nvPr>
            <a:videoFile r:link="rId1"/>
          </p:nvPr>
        </p:nvPicPr>
        <p:blipFill>
          <a:blip r:embed="rId3"/>
          <a:stretch>
            <a:fillRect/>
          </a:stretch>
        </p:blipFill>
        <p:spPr>
          <a:xfrm>
            <a:off x="467544" y="476672"/>
            <a:ext cx="8280920" cy="5904656"/>
          </a:xfrm>
          <a:prstGeom prst="rect">
            <a:avLst/>
          </a:prstGeom>
        </p:spPr>
      </p:pic>
    </p:spTree>
    <p:extLst>
      <p:ext uri="{BB962C8B-B14F-4D97-AF65-F5344CB8AC3E}">
        <p14:creationId xmlns:p14="http://schemas.microsoft.com/office/powerpoint/2010/main" val="14981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E5.swf"/>
          <p:cNvPicPr>
            <a:picLocks noRot="1" noChangeAspect="1"/>
          </p:cNvPicPr>
          <p:nvPr>
            <a:videoFile r:link="rId1"/>
          </p:nvPr>
        </p:nvPicPr>
        <p:blipFill>
          <a:blip r:embed="rId3"/>
          <a:stretch>
            <a:fillRect/>
          </a:stretch>
        </p:blipFill>
        <p:spPr>
          <a:xfrm>
            <a:off x="467544" y="404664"/>
            <a:ext cx="8280920" cy="5994666"/>
          </a:xfrm>
          <a:prstGeom prst="rect">
            <a:avLst/>
          </a:prstGeom>
        </p:spPr>
      </p:pic>
    </p:spTree>
    <p:extLst>
      <p:ext uri="{BB962C8B-B14F-4D97-AF65-F5344CB8AC3E}">
        <p14:creationId xmlns:p14="http://schemas.microsoft.com/office/powerpoint/2010/main" val="19893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E6.swf"/>
          <p:cNvPicPr>
            <a:picLocks noRot="1" noChangeAspect="1"/>
          </p:cNvPicPr>
          <p:nvPr>
            <a:videoFile r:link="rId1"/>
          </p:nvPr>
        </p:nvPicPr>
        <p:blipFill>
          <a:blip r:embed="rId3"/>
          <a:stretch>
            <a:fillRect/>
          </a:stretch>
        </p:blipFill>
        <p:spPr>
          <a:xfrm>
            <a:off x="467544" y="476672"/>
            <a:ext cx="8136904" cy="5832648"/>
          </a:xfrm>
          <a:prstGeom prst="rect">
            <a:avLst/>
          </a:prstGeom>
        </p:spPr>
      </p:pic>
    </p:spTree>
    <p:extLst>
      <p:ext uri="{BB962C8B-B14F-4D97-AF65-F5344CB8AC3E}">
        <p14:creationId xmlns:p14="http://schemas.microsoft.com/office/powerpoint/2010/main" val="28353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100" dirty="0">
                <a:solidFill>
                  <a:srgbClr val="002060"/>
                </a:solidFill>
              </a:rPr>
              <a:t>Indica el cambio de estado que acontece en cada caso</a:t>
            </a:r>
            <a:r>
              <a:rPr lang="es-MX" dirty="0">
                <a:solidFill>
                  <a:srgbClr val="002060"/>
                </a:solidFill>
              </a:rPr>
              <a:t/>
            </a:r>
            <a:br>
              <a:rPr lang="es-MX" dirty="0">
                <a:solidFill>
                  <a:srgbClr val="002060"/>
                </a:solidFill>
              </a:rPr>
            </a:br>
            <a:endParaRPr lang="es-MX" dirty="0">
              <a:solidFill>
                <a:srgbClr val="002060"/>
              </a:solidFill>
            </a:endParaRPr>
          </a:p>
        </p:txBody>
      </p:sp>
      <p:pic>
        <p:nvPicPr>
          <p:cNvPr id="4" name="CE8.swf"/>
          <p:cNvPicPr>
            <a:picLocks noRot="1" noChangeAspect="1"/>
          </p:cNvPicPr>
          <p:nvPr>
            <a:videoFile r:link="rId1"/>
          </p:nvPr>
        </p:nvPicPr>
        <p:blipFill>
          <a:blip r:embed="rId3"/>
          <a:stretch>
            <a:fillRect/>
          </a:stretch>
        </p:blipFill>
        <p:spPr>
          <a:xfrm>
            <a:off x="323528" y="1129126"/>
            <a:ext cx="8352928" cy="5324210"/>
          </a:xfrm>
          <a:prstGeom prst="rect">
            <a:avLst/>
          </a:prstGeom>
        </p:spPr>
      </p:pic>
    </p:spTree>
    <p:extLst>
      <p:ext uri="{BB962C8B-B14F-4D97-AF65-F5344CB8AC3E}">
        <p14:creationId xmlns:p14="http://schemas.microsoft.com/office/powerpoint/2010/main" val="40193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74345"/>
            <a:ext cx="8496944" cy="5632311"/>
          </a:xfrm>
          <a:prstGeom prst="rect">
            <a:avLst/>
          </a:prstGeom>
        </p:spPr>
        <p:txBody>
          <a:bodyPr wrap="square">
            <a:spAutoFit/>
          </a:bodyPr>
          <a:lstStyle/>
          <a:p>
            <a:pPr algn="ctr"/>
            <a:r>
              <a:rPr lang="es-MX" sz="2400" b="1" dirty="0">
                <a:solidFill>
                  <a:srgbClr val="FFFF00"/>
                </a:solidFill>
              </a:rPr>
              <a:t>LA TEORÍA CINÉTICO-MOLECULAR</a:t>
            </a:r>
            <a:endParaRPr lang="es-MX" sz="2400" dirty="0" smtClean="0">
              <a:solidFill>
                <a:srgbClr val="FFFF00"/>
              </a:solidFill>
            </a:endParaRPr>
          </a:p>
          <a:p>
            <a:r>
              <a:rPr lang="es-MX" dirty="0" smtClean="0"/>
              <a:t> </a:t>
            </a:r>
          </a:p>
          <a:p>
            <a:pPr algn="just"/>
            <a:r>
              <a:rPr lang="es-MX" sz="2000" dirty="0"/>
              <a:t>En 1857, el físico alemán Clasius desarrolló una teoría que pretende explicar la naturaleza de la materia y reproducir su comportamiento. Aunque la teoría cinético-molecular se desarrolló inicialmente para los gases pero se puede aplicar a los tres estados de la materia.</a:t>
            </a:r>
            <a:endParaRPr lang="es-MX" sz="2000" dirty="0" smtClean="0"/>
          </a:p>
          <a:p>
            <a:pPr algn="just"/>
            <a:r>
              <a:rPr lang="es-MX" sz="2000" dirty="0" smtClean="0"/>
              <a:t>Los </a:t>
            </a:r>
            <a:r>
              <a:rPr lang="es-MX" sz="2000" dirty="0"/>
              <a:t>postulados de la teoría cinético-molecular son:</a:t>
            </a:r>
            <a:endParaRPr lang="es-MX" sz="2000" dirty="0" smtClean="0"/>
          </a:p>
          <a:p>
            <a:pPr algn="just"/>
            <a:r>
              <a:rPr lang="es-MX" sz="2000" u="sng" dirty="0"/>
              <a:t>1- Todos los gases  están formados por un gran número de partículas (moléculas), tan pequeñas que no se pueden ver ni con el </a:t>
            </a:r>
            <a:r>
              <a:rPr lang="es-MX" sz="2000" u="sng" dirty="0" smtClean="0"/>
              <a:t>microscopio </a:t>
            </a:r>
            <a:r>
              <a:rPr lang="es-MX" sz="2000" u="sng" dirty="0"/>
              <a:t>más potente. Su tamaño es muy pequeño comparado con la distancia que hay entre </a:t>
            </a:r>
            <a:r>
              <a:rPr lang="es-MX" sz="2000" u="sng" dirty="0" smtClean="0"/>
              <a:t>ellas</a:t>
            </a:r>
          </a:p>
          <a:p>
            <a:pPr algn="just"/>
            <a:r>
              <a:rPr lang="es-MX" sz="2000" u="sng" dirty="0"/>
              <a:t>2- Estas partículas están en continuo movimiento caótico: chocan entre sí y contra las paredes del recipiente que contiene el gas. En estos choques no hay pérdida de energía</a:t>
            </a:r>
            <a:r>
              <a:rPr lang="es-MX" sz="2000" u="sng" dirty="0" smtClean="0"/>
              <a:t>.</a:t>
            </a:r>
          </a:p>
          <a:p>
            <a:r>
              <a:rPr lang="es-MX" sz="2000" u="sng" dirty="0"/>
              <a:t>3- El movimiento queda determinado por dos tipos de fuerzas: unas atractivas o de cohesión, que </a:t>
            </a:r>
            <a:r>
              <a:rPr lang="es-MX" sz="2000" u="sng" dirty="0" err="1"/>
              <a:t>tieneden</a:t>
            </a:r>
            <a:r>
              <a:rPr lang="es-MX" sz="2000" u="sng" dirty="0"/>
              <a:t> a mantener unidas las </a:t>
            </a:r>
            <a:r>
              <a:rPr lang="es-MX" sz="2000" u="sng" dirty="0" err="1"/>
              <a:t>partículas;otras</a:t>
            </a:r>
            <a:r>
              <a:rPr lang="es-MX" sz="2000" u="sng" dirty="0"/>
              <a:t> repulsivas o de dispersión, que tienden a alejarlas.</a:t>
            </a:r>
            <a:endParaRPr lang="es-MX" sz="2000" dirty="0" smtClean="0"/>
          </a:p>
          <a:p>
            <a:r>
              <a:rPr lang="es-MX" sz="2000" u="sng" dirty="0"/>
              <a:t>4- Entre molécula y molécula no hay nada, sólo espacio vacío</a:t>
            </a:r>
            <a:endParaRPr lang="es-MX" sz="2000" dirty="0" smtClean="0"/>
          </a:p>
          <a:p>
            <a:pPr algn="just"/>
            <a:endParaRPr lang="es-MX" sz="2000" dirty="0"/>
          </a:p>
        </p:txBody>
      </p:sp>
    </p:spTree>
    <p:extLst>
      <p:ext uri="{BB962C8B-B14F-4D97-AF65-F5344CB8AC3E}">
        <p14:creationId xmlns:p14="http://schemas.microsoft.com/office/powerpoint/2010/main" val="2811360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cms.swf"/>
          <p:cNvPicPr>
            <a:picLocks noRot="1" noChangeAspect="1"/>
          </p:cNvPicPr>
          <p:nvPr>
            <a:videoFile r:link="rId1"/>
          </p:nvPr>
        </p:nvPicPr>
        <p:blipFill>
          <a:blip r:embed="rId5"/>
          <a:stretch>
            <a:fillRect/>
          </a:stretch>
        </p:blipFill>
        <p:spPr>
          <a:xfrm>
            <a:off x="189532" y="2123728"/>
            <a:ext cx="3473666" cy="4545632"/>
          </a:xfrm>
          <a:prstGeom prst="rect">
            <a:avLst/>
          </a:prstGeom>
        </p:spPr>
      </p:pic>
      <p:pic>
        <p:nvPicPr>
          <p:cNvPr id="5" name="tcml.swf"/>
          <p:cNvPicPr>
            <a:picLocks noRot="1" noChangeAspect="1"/>
          </p:cNvPicPr>
          <p:nvPr>
            <a:videoFile r:link="rId2"/>
          </p:nvPr>
        </p:nvPicPr>
        <p:blipFill>
          <a:blip r:embed="rId5"/>
          <a:stretch>
            <a:fillRect/>
          </a:stretch>
        </p:blipFill>
        <p:spPr>
          <a:xfrm>
            <a:off x="3663198" y="116632"/>
            <a:ext cx="3020698" cy="3744416"/>
          </a:xfrm>
          <a:prstGeom prst="rect">
            <a:avLst/>
          </a:prstGeom>
        </p:spPr>
      </p:pic>
      <p:pic>
        <p:nvPicPr>
          <p:cNvPr id="6" name="tcmg.swf"/>
          <p:cNvPicPr>
            <a:picLocks noRot="1" noChangeAspect="1"/>
          </p:cNvPicPr>
          <p:nvPr>
            <a:videoFile r:link="rId3"/>
          </p:nvPr>
        </p:nvPicPr>
        <p:blipFill>
          <a:blip r:embed="rId5"/>
          <a:stretch>
            <a:fillRect/>
          </a:stretch>
        </p:blipFill>
        <p:spPr>
          <a:xfrm>
            <a:off x="5796136" y="3429000"/>
            <a:ext cx="3240360" cy="3356992"/>
          </a:xfrm>
          <a:prstGeom prst="rect">
            <a:avLst/>
          </a:prstGeom>
        </p:spPr>
      </p:pic>
    </p:spTree>
    <p:extLst>
      <p:ext uri="{BB962C8B-B14F-4D97-AF65-F5344CB8AC3E}">
        <p14:creationId xmlns:p14="http://schemas.microsoft.com/office/powerpoint/2010/main" val="112350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video>
              <p:cMediaNode vol="80000">
                <p:cTn id="14" fill="hold" display="0">
                  <p:stCondLst>
                    <p:cond delay="indefinite"/>
                  </p:stCondLst>
                </p:cTn>
                <p:tgtEl>
                  <p:spTgt spid="5"/>
                </p:tgtEl>
              </p:cMediaNode>
            </p:video>
            <p:video>
              <p:cMediaNode vol="80000">
                <p:cTn id="15"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8208912" cy="461665"/>
          </a:xfrm>
          <a:prstGeom prst="rect">
            <a:avLst/>
          </a:prstGeom>
        </p:spPr>
        <p:txBody>
          <a:bodyPr wrap="square">
            <a:spAutoFit/>
          </a:bodyPr>
          <a:lstStyle/>
          <a:p>
            <a:pPr algn="ctr"/>
            <a:r>
              <a:rPr lang="es-MX" sz="2400" dirty="0"/>
              <a:t>Marca los dibujos que representen cosas que sean materia</a:t>
            </a:r>
          </a:p>
        </p:txBody>
      </p:sp>
      <p:pic>
        <p:nvPicPr>
          <p:cNvPr id="5" name="materia.swf"/>
          <p:cNvPicPr>
            <a:picLocks noRot="1" noChangeAspect="1"/>
          </p:cNvPicPr>
          <p:nvPr>
            <a:videoFile r:link="rId1"/>
          </p:nvPr>
        </p:nvPicPr>
        <p:blipFill>
          <a:blip r:embed="rId3"/>
          <a:stretch>
            <a:fillRect/>
          </a:stretch>
        </p:blipFill>
        <p:spPr>
          <a:xfrm>
            <a:off x="827584" y="1034734"/>
            <a:ext cx="7416824" cy="5346594"/>
          </a:xfrm>
          <a:prstGeom prst="rect">
            <a:avLst/>
          </a:prstGeom>
        </p:spPr>
      </p:pic>
    </p:spTree>
    <p:extLst>
      <p:ext uri="{BB962C8B-B14F-4D97-AF65-F5344CB8AC3E}">
        <p14:creationId xmlns:p14="http://schemas.microsoft.com/office/powerpoint/2010/main" val="2063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cm4.swf"/>
          <p:cNvPicPr>
            <a:picLocks noRot="1" noChangeAspect="1"/>
          </p:cNvPicPr>
          <p:nvPr>
            <a:videoFile r:link="rId1"/>
          </p:nvPr>
        </p:nvPicPr>
        <p:blipFill>
          <a:blip r:embed="rId3"/>
          <a:stretch>
            <a:fillRect/>
          </a:stretch>
        </p:blipFill>
        <p:spPr>
          <a:xfrm>
            <a:off x="971600" y="836712"/>
            <a:ext cx="7200800" cy="5238582"/>
          </a:xfrm>
          <a:prstGeom prst="rect">
            <a:avLst/>
          </a:prstGeom>
        </p:spPr>
      </p:pic>
    </p:spTree>
    <p:extLst>
      <p:ext uri="{BB962C8B-B14F-4D97-AF65-F5344CB8AC3E}">
        <p14:creationId xmlns:p14="http://schemas.microsoft.com/office/powerpoint/2010/main" val="39071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cm5.swf"/>
          <p:cNvPicPr>
            <a:picLocks noRot="1" noChangeAspect="1"/>
          </p:cNvPicPr>
          <p:nvPr>
            <a:videoFile r:link="rId1"/>
          </p:nvPr>
        </p:nvPicPr>
        <p:blipFill>
          <a:blip r:embed="rId3"/>
          <a:stretch>
            <a:fillRect/>
          </a:stretch>
        </p:blipFill>
        <p:spPr>
          <a:xfrm>
            <a:off x="683568" y="620688"/>
            <a:ext cx="7584843" cy="5688632"/>
          </a:xfrm>
          <a:prstGeom prst="rect">
            <a:avLst/>
          </a:prstGeom>
        </p:spPr>
      </p:pic>
    </p:spTree>
    <p:extLst>
      <p:ext uri="{BB962C8B-B14F-4D97-AF65-F5344CB8AC3E}">
        <p14:creationId xmlns:p14="http://schemas.microsoft.com/office/powerpoint/2010/main" val="215840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48680"/>
            <a:ext cx="8208912" cy="3970318"/>
          </a:xfrm>
          <a:prstGeom prst="rect">
            <a:avLst/>
          </a:prstGeom>
        </p:spPr>
        <p:txBody>
          <a:bodyPr wrap="square">
            <a:spAutoFit/>
          </a:bodyPr>
          <a:lstStyle/>
          <a:p>
            <a:pPr algn="ctr"/>
            <a:r>
              <a:rPr lang="es-MX" sz="2800" dirty="0" smtClean="0">
                <a:solidFill>
                  <a:srgbClr val="FFFF00"/>
                </a:solidFill>
              </a:rPr>
              <a:t>PROPIEDADES DE LA MATERIA</a:t>
            </a:r>
          </a:p>
          <a:p>
            <a:endParaRPr lang="es-MX" sz="2800" dirty="0" smtClean="0"/>
          </a:p>
          <a:p>
            <a:pPr algn="just"/>
            <a:r>
              <a:rPr lang="es-MX" sz="2800" dirty="0" smtClean="0"/>
              <a:t> La materia posee dos tipos de propiedades: </a:t>
            </a:r>
            <a:r>
              <a:rPr lang="es-MX" sz="2800" dirty="0" smtClean="0">
                <a:solidFill>
                  <a:srgbClr val="FF0000"/>
                </a:solidFill>
              </a:rPr>
              <a:t>las generales y las específicas</a:t>
            </a:r>
            <a:r>
              <a:rPr lang="es-MX" sz="2800" dirty="0" smtClean="0"/>
              <a:t>.</a:t>
            </a:r>
          </a:p>
          <a:p>
            <a:pPr algn="just"/>
            <a:endParaRPr lang="es-MX" sz="2800" dirty="0" smtClean="0"/>
          </a:p>
          <a:p>
            <a:pPr algn="just"/>
            <a:r>
              <a:rPr lang="es-MX" sz="2800" dirty="0" smtClean="0">
                <a:solidFill>
                  <a:srgbClr val="C00000"/>
                </a:solidFill>
              </a:rPr>
              <a:t>Las propiedades generales </a:t>
            </a:r>
            <a:r>
              <a:rPr lang="es-MX" sz="2800" dirty="0" smtClean="0"/>
              <a:t>no sirven para identificar la sustancia de la que está compuesta la materia en cambio </a:t>
            </a:r>
            <a:r>
              <a:rPr lang="es-MX" sz="2800" dirty="0" smtClean="0">
                <a:solidFill>
                  <a:schemeClr val="tx2"/>
                </a:solidFill>
              </a:rPr>
              <a:t>las </a:t>
            </a:r>
            <a:r>
              <a:rPr lang="es-MX" sz="2800" dirty="0" smtClean="0">
                <a:solidFill>
                  <a:srgbClr val="00B050"/>
                </a:solidFill>
              </a:rPr>
              <a:t>propiedades específicas </a:t>
            </a:r>
            <a:r>
              <a:rPr lang="es-MX" sz="2800" dirty="0" smtClean="0"/>
              <a:t>nos permiten determinar la naturaleza de la sustancia que estudiamos.</a:t>
            </a:r>
            <a:endParaRPr lang="es-MX" sz="2800" dirty="0"/>
          </a:p>
        </p:txBody>
      </p:sp>
    </p:spTree>
    <p:extLst>
      <p:ext uri="{BB962C8B-B14F-4D97-AF65-F5344CB8AC3E}">
        <p14:creationId xmlns:p14="http://schemas.microsoft.com/office/powerpoint/2010/main" val="172732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M.swf"/>
          <p:cNvPicPr>
            <a:picLocks noRot="1" noChangeAspect="1"/>
          </p:cNvPicPr>
          <p:nvPr>
            <a:videoFile r:link="rId1"/>
          </p:nvPr>
        </p:nvPicPr>
        <p:blipFill>
          <a:blip r:embed="rId3"/>
          <a:stretch>
            <a:fillRect/>
          </a:stretch>
        </p:blipFill>
        <p:spPr>
          <a:xfrm>
            <a:off x="467544" y="350658"/>
            <a:ext cx="8136904" cy="6102678"/>
          </a:xfrm>
          <a:prstGeom prst="rect">
            <a:avLst/>
          </a:prstGeom>
        </p:spPr>
      </p:pic>
    </p:spTree>
    <p:extLst>
      <p:ext uri="{BB962C8B-B14F-4D97-AF65-F5344CB8AC3E}">
        <p14:creationId xmlns:p14="http://schemas.microsoft.com/office/powerpoint/2010/main" val="13096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352928" cy="1815882"/>
          </a:xfrm>
          <a:prstGeom prst="rect">
            <a:avLst/>
          </a:prstGeom>
        </p:spPr>
        <p:txBody>
          <a:bodyPr wrap="square">
            <a:spAutoFit/>
          </a:bodyPr>
          <a:lstStyle/>
          <a:p>
            <a:pPr algn="ctr"/>
            <a:r>
              <a:rPr lang="es-MX" sz="2800" b="1" dirty="0" smtClean="0">
                <a:solidFill>
                  <a:srgbClr val="FFFF00"/>
                </a:solidFill>
              </a:rPr>
              <a:t>LA MASA</a:t>
            </a:r>
          </a:p>
          <a:p>
            <a:endParaRPr lang="es-MX" sz="2800" dirty="0" smtClean="0"/>
          </a:p>
          <a:p>
            <a:pPr algn="ctr"/>
            <a:r>
              <a:rPr lang="es-MX" sz="2800" dirty="0" smtClean="0"/>
              <a:t> La masa es una medida de la cantidad de materia que posee un cuerpo. Para medir la masa se utiliza la balanza.</a:t>
            </a:r>
            <a:endParaRPr lang="es-MX" sz="2800" dirty="0"/>
          </a:p>
        </p:txBody>
      </p:sp>
      <p:sp>
        <p:nvSpPr>
          <p:cNvPr id="5" name="4 Rectángulo"/>
          <p:cNvSpPr/>
          <p:nvPr/>
        </p:nvSpPr>
        <p:spPr>
          <a:xfrm>
            <a:off x="467544" y="3105835"/>
            <a:ext cx="8208912" cy="461665"/>
          </a:xfrm>
          <a:prstGeom prst="rect">
            <a:avLst/>
          </a:prstGeom>
        </p:spPr>
        <p:txBody>
          <a:bodyPr wrap="square">
            <a:spAutoFit/>
          </a:bodyPr>
          <a:lstStyle/>
          <a:p>
            <a:pPr algn="ctr"/>
            <a:r>
              <a:rPr lang="es-MX" sz="2400" b="1" dirty="0"/>
              <a:t>La unidad de masa en el Sistema Internacional es el kg</a:t>
            </a:r>
            <a:endParaRPr lang="es-MX" sz="2400" dirty="0"/>
          </a:p>
        </p:txBody>
      </p:sp>
    </p:spTree>
    <p:extLst>
      <p:ext uri="{BB962C8B-B14F-4D97-AF65-F5344CB8AC3E}">
        <p14:creationId xmlns:p14="http://schemas.microsoft.com/office/powerpoint/2010/main" val="1099855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476672"/>
            <a:ext cx="6624736" cy="954107"/>
          </a:xfrm>
          <a:prstGeom prst="rect">
            <a:avLst/>
          </a:prstGeom>
        </p:spPr>
        <p:txBody>
          <a:bodyPr wrap="square">
            <a:spAutoFit/>
          </a:bodyPr>
          <a:lstStyle/>
          <a:p>
            <a:pPr algn="ctr"/>
            <a:r>
              <a:rPr lang="es-MX" sz="2800" b="1" dirty="0"/>
              <a:t> Determina la masa de los dos cuerpos: </a:t>
            </a:r>
            <a:endParaRPr lang="es-MX" sz="2800" b="1" dirty="0" smtClean="0"/>
          </a:p>
          <a:p>
            <a:pPr algn="ctr"/>
            <a:r>
              <a:rPr lang="es-MX" sz="2800" b="1" dirty="0" smtClean="0"/>
              <a:t> </a:t>
            </a:r>
            <a:endParaRPr lang="es-MX" sz="2800" b="1" dirty="0"/>
          </a:p>
        </p:txBody>
      </p:sp>
      <p:pic>
        <p:nvPicPr>
          <p:cNvPr id="3" name="M1.swf"/>
          <p:cNvPicPr>
            <a:picLocks noRot="1" noChangeAspect="1"/>
          </p:cNvPicPr>
          <p:nvPr>
            <a:videoFile r:link="rId1"/>
          </p:nvPr>
        </p:nvPicPr>
        <p:blipFill>
          <a:blip r:embed="rId3"/>
          <a:stretch>
            <a:fillRect/>
          </a:stretch>
        </p:blipFill>
        <p:spPr>
          <a:xfrm>
            <a:off x="899592" y="998730"/>
            <a:ext cx="7272808" cy="5454606"/>
          </a:xfrm>
          <a:prstGeom prst="rect">
            <a:avLst/>
          </a:prstGeom>
        </p:spPr>
      </p:pic>
    </p:spTree>
    <p:extLst>
      <p:ext uri="{BB962C8B-B14F-4D97-AF65-F5344CB8AC3E}">
        <p14:creationId xmlns:p14="http://schemas.microsoft.com/office/powerpoint/2010/main" val="14205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750</Words>
  <Application>Microsoft Office PowerPoint</Application>
  <PresentationFormat>Presentación en pantalla (4:3)</PresentationFormat>
  <Paragraphs>178</Paragraphs>
  <Slides>51</Slides>
  <Notes>0</Notes>
  <HiddenSlides>0</HiddenSlides>
  <MMClips>40</MMClips>
  <ScaleCrop>false</ScaleCrop>
  <HeadingPairs>
    <vt:vector size="4" baseType="variant">
      <vt:variant>
        <vt:lpstr>Tema</vt:lpstr>
      </vt:variant>
      <vt:variant>
        <vt:i4>4</vt:i4>
      </vt:variant>
      <vt:variant>
        <vt:lpstr>Títulos de diapositiva</vt:lpstr>
      </vt:variant>
      <vt:variant>
        <vt:i4>51</vt:i4>
      </vt:variant>
    </vt:vector>
  </HeadingPairs>
  <TitlesOfParts>
    <vt:vector size="55" baseType="lpstr">
      <vt:lpstr>Flujo</vt:lpstr>
      <vt:lpstr>BlackTie</vt:lpstr>
      <vt:lpstr>Vértice</vt:lpstr>
      <vt:lpstr>Paja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Propiedades Particulares Sólidos Tenacidad</vt:lpstr>
      <vt:lpstr>Ductilidad</vt:lpstr>
      <vt:lpstr>Maleabilidad</vt:lpstr>
      <vt:lpstr>Dureza</vt:lpstr>
      <vt:lpstr>Propiedades Particulares Líquidos Viscosidad</vt:lpstr>
      <vt:lpstr>Tensión Superficial</vt:lpstr>
      <vt:lpstr>Cambios de Estado</vt:lpstr>
      <vt:lpstr>Presentación de PowerPoint</vt:lpstr>
      <vt:lpstr>Presentación de PowerPoint</vt:lpstr>
      <vt:lpstr>Presentación de PowerPoint</vt:lpstr>
      <vt:lpstr>Presentación de PowerPoint</vt:lpstr>
      <vt:lpstr>Presentación de PowerPoint</vt:lpstr>
      <vt:lpstr>Indica el cambio de estado que acontece en cada caso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REYNOLDS</dc:creator>
  <cp:lastModifiedBy>REYNOLDS</cp:lastModifiedBy>
  <cp:revision>47</cp:revision>
  <dcterms:created xsi:type="dcterms:W3CDTF">2011-09-23T21:51:42Z</dcterms:created>
  <dcterms:modified xsi:type="dcterms:W3CDTF">2011-09-24T00:07:53Z</dcterms:modified>
</cp:coreProperties>
</file>